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97" r:id="rId2"/>
    <p:sldId id="335" r:id="rId3"/>
    <p:sldId id="329" r:id="rId4"/>
    <p:sldId id="300" r:id="rId5"/>
    <p:sldId id="301" r:id="rId6"/>
    <p:sldId id="336" r:id="rId7"/>
    <p:sldId id="317" r:id="rId8"/>
    <p:sldId id="318" r:id="rId9"/>
    <p:sldId id="319" r:id="rId10"/>
    <p:sldId id="322" r:id="rId11"/>
    <p:sldId id="321" r:id="rId12"/>
    <p:sldId id="306" r:id="rId13"/>
    <p:sldId id="307" r:id="rId14"/>
    <p:sldId id="314" r:id="rId15"/>
    <p:sldId id="309" r:id="rId16"/>
    <p:sldId id="326" r:id="rId17"/>
    <p:sldId id="310" r:id="rId18"/>
    <p:sldId id="296" r:id="rId19"/>
  </p:sldIdLst>
  <p:sldSz cx="9906000" cy="6858000" type="A4"/>
  <p:notesSz cx="4565650" cy="67421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83">
          <p15:clr>
            <a:srgbClr val="A4A3A4"/>
          </p15:clr>
        </p15:guide>
        <p15:guide id="2" orient="horz" pos="2922">
          <p15:clr>
            <a:srgbClr val="A4A3A4"/>
          </p15:clr>
        </p15:guide>
        <p15:guide id="3" orient="horz" pos="3756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165">
          <p15:clr>
            <a:srgbClr val="A4A3A4"/>
          </p15:clr>
        </p15:guide>
        <p15:guide id="6" orient="horz" pos="4170">
          <p15:clr>
            <a:srgbClr val="A4A3A4"/>
          </p15:clr>
        </p15:guide>
        <p15:guide id="7" pos="462">
          <p15:clr>
            <a:srgbClr val="A4A3A4"/>
          </p15:clr>
        </p15:guide>
        <p15:guide id="8" pos="60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liya Jabbari" initials="YJ" lastIdx="1" clrIdx="0">
    <p:extLst>
      <p:ext uri="{19B8F6BF-5375-455C-9EA6-DF929625EA0E}">
        <p15:presenceInfo xmlns:p15="http://schemas.microsoft.com/office/powerpoint/2012/main" userId="S-1-5-21-391201514-3093407215-27580601-1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C831"/>
    <a:srgbClr val="AFD0CA"/>
    <a:srgbClr val="5FBBBA"/>
    <a:srgbClr val="606060"/>
    <a:srgbClr val="98CACA"/>
    <a:srgbClr val="B1D0C4"/>
    <a:srgbClr val="017C8E"/>
    <a:srgbClr val="95B7B3"/>
    <a:srgbClr val="99C9C9"/>
    <a:srgbClr val="989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1064" y="32"/>
      </p:cViewPr>
      <p:guideLst>
        <p:guide orient="horz" pos="783"/>
        <p:guide orient="horz" pos="2922"/>
        <p:guide orient="horz" pos="3756"/>
        <p:guide orient="horz" pos="459"/>
        <p:guide orient="horz" pos="165"/>
        <p:guide orient="horz" pos="4170"/>
        <p:guide pos="462"/>
        <p:guide pos="60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1979446" cy="33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8052" tIns="29026" rIns="58052" bIns="29026" numCol="1" anchor="t" anchorCtr="0" compatLnSpc="1">
            <a:prstTxWarp prst="textNoShape">
              <a:avLst/>
            </a:prstTxWarp>
          </a:bodyPr>
          <a:lstStyle>
            <a:lvl1pPr defTabSz="581083">
              <a:defRPr sz="8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586207" y="1"/>
            <a:ext cx="1978377" cy="33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8052" tIns="29026" rIns="58052" bIns="29026" numCol="1" anchor="t" anchorCtr="0" compatLnSpc="1">
            <a:prstTxWarp prst="textNoShape">
              <a:avLst/>
            </a:prstTxWarp>
          </a:bodyPr>
          <a:lstStyle>
            <a:lvl1pPr algn="r" defTabSz="581083">
              <a:defRPr sz="8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05008"/>
            <a:ext cx="1979446" cy="33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8052" tIns="29026" rIns="58052" bIns="29026" numCol="1" anchor="b" anchorCtr="0" compatLnSpc="1">
            <a:prstTxWarp prst="textNoShape">
              <a:avLst/>
            </a:prstTxWarp>
          </a:bodyPr>
          <a:lstStyle>
            <a:lvl1pPr defTabSz="581083">
              <a:defRPr sz="8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586207" y="6405008"/>
            <a:ext cx="1978377" cy="33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8052" tIns="29026" rIns="58052" bIns="29026" numCol="1" anchor="b" anchorCtr="0" compatLnSpc="1">
            <a:prstTxWarp prst="textNoShape">
              <a:avLst/>
            </a:prstTxWarp>
          </a:bodyPr>
          <a:lstStyle>
            <a:lvl1pPr algn="r" defTabSz="581083">
              <a:defRPr sz="800">
                <a:cs typeface="+mn-cs"/>
              </a:defRPr>
            </a:lvl1pPr>
          </a:lstStyle>
          <a:p>
            <a:pPr>
              <a:defRPr/>
            </a:pPr>
            <a:fld id="{BDF2DA32-46B7-4336-BF6D-52FA0161D1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1961285" cy="35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1526" tIns="30763" rIns="61526" bIns="30763" numCol="1" anchor="t" anchorCtr="0" compatLnSpc="1">
            <a:prstTxWarp prst="textNoShape">
              <a:avLst/>
            </a:prstTxWarp>
          </a:bodyPr>
          <a:lstStyle>
            <a:lvl1pPr>
              <a:defRPr sz="8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2578729" y="1"/>
            <a:ext cx="1961285" cy="35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1526" tIns="30763" rIns="61526" bIns="30763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9425" y="512763"/>
            <a:ext cx="3632200" cy="2516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19580" y="3181976"/>
            <a:ext cx="3353200" cy="302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1526" tIns="30763" rIns="61526" bIns="30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96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16893"/>
            <a:ext cx="1961285" cy="30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1526" tIns="30763" rIns="61526" bIns="30763" numCol="1" anchor="b" anchorCtr="0" compatLnSpc="1">
            <a:prstTxWarp prst="textNoShape">
              <a:avLst/>
            </a:prstTxWarp>
          </a:bodyPr>
          <a:lstStyle>
            <a:lvl1pPr>
              <a:defRPr sz="8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96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578729" y="6416893"/>
            <a:ext cx="1961285" cy="30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1526" tIns="30763" rIns="61526" bIns="30763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cs typeface="+mn-cs"/>
              </a:defRPr>
            </a:lvl1pPr>
          </a:lstStyle>
          <a:p>
            <a:pPr>
              <a:defRPr/>
            </a:pPr>
            <a:fld id="{A1BBF9E1-F222-4D5B-9B0A-09946E30C3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614481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501007" indent="-192695" defTabSz="614481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770779" indent="-154156" defTabSz="614481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079090" indent="-154156" defTabSz="614481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1387402" indent="-154156" defTabSz="614481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1695713" indent="-154156" defTabSz="61448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004024" indent="-154156" defTabSz="61448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2312336" indent="-154156" defTabSz="61448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2620647" indent="-154156" defTabSz="61448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69D518-E6EB-400C-87C3-FE9955680055}" type="slidenum">
              <a:rPr lang="de-DE" sz="800"/>
              <a:pPr eaLnBrk="1" hangingPunct="1">
                <a:defRPr/>
              </a:pPr>
              <a:t>1</a:t>
            </a:fld>
            <a:endParaRPr lang="de-DE" sz="8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09588" y="831850"/>
            <a:ext cx="6005512" cy="4157663"/>
          </a:xfrm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 smtClean="0">
              <a:latin typeface="Arial" pitchFamily="34" charset="0"/>
            </a:endParaRPr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1pPr>
            <a:lvl2pPr marL="771554" indent="-296751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2pPr>
            <a:lvl3pPr marL="1187006" indent="-237401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3pPr>
            <a:lvl4pPr marL="1661808" indent="-237401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4pPr>
            <a:lvl5pPr marL="2136610" indent="-237401" eaLnBrk="0" hangingPunct="0">
              <a:defRPr sz="2500">
                <a:solidFill>
                  <a:schemeClr val="tx1"/>
                </a:solidFill>
                <a:latin typeface="Arial" pitchFamily="34" charset="0"/>
              </a:defRPr>
            </a:lvl5pPr>
            <a:lvl6pPr marL="2611412" indent="-2374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6pPr>
            <a:lvl7pPr marL="3086214" indent="-2374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7pPr>
            <a:lvl8pPr marL="3561017" indent="-2374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8pPr>
            <a:lvl9pPr marL="4035819" indent="-2374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539A72B-8C2C-4421-8E04-FD13C18E17BF}" type="slidenum">
              <a:rPr lang="de-DE" altLang="de-DE" sz="1200"/>
              <a:pPr eaLnBrk="1" hangingPunct="1"/>
              <a:t>2</a:t>
            </a:fld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1633520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614481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501007" indent="-192695" defTabSz="614481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770779" indent="-154156" defTabSz="614481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079090" indent="-154156" defTabSz="614481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1387402" indent="-154156" defTabSz="614481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1695713" indent="-154156" defTabSz="61448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004024" indent="-154156" defTabSz="61448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2312336" indent="-154156" defTabSz="61448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2620647" indent="-154156" defTabSz="61448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69D518-E6EB-400C-87C3-FE9955680055}" type="slidenum">
              <a:rPr lang="de-DE" sz="800"/>
              <a:pPr eaLnBrk="1" hangingPunct="1">
                <a:defRPr/>
              </a:pPr>
              <a:t>4</a:t>
            </a:fld>
            <a:endParaRPr lang="de-DE" sz="8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614481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501007" indent="-192695" defTabSz="614481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770779" indent="-154156" defTabSz="614481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079090" indent="-154156" defTabSz="614481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1387402" indent="-154156" defTabSz="614481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1695713" indent="-154156" defTabSz="61448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004024" indent="-154156" defTabSz="61448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2312336" indent="-154156" defTabSz="61448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2620647" indent="-154156" defTabSz="61448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69D518-E6EB-400C-87C3-FE9955680055}" type="slidenum">
              <a:rPr lang="de-DE" sz="800"/>
              <a:pPr eaLnBrk="1" hangingPunct="1">
                <a:defRPr/>
              </a:pPr>
              <a:t>5</a:t>
            </a:fld>
            <a:endParaRPr lang="de-DE" sz="8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BBF9E1-F222-4D5B-9B0A-09946E30C33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029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BBF9E1-F222-4D5B-9B0A-09946E30C33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254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614481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501007" indent="-192695" defTabSz="614481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770779" indent="-154156" defTabSz="614481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079090" indent="-154156" defTabSz="614481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1387402" indent="-154156" defTabSz="614481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1695713" indent="-154156" defTabSz="61448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004024" indent="-154156" defTabSz="61448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2312336" indent="-154156" defTabSz="61448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2620647" indent="-154156" defTabSz="61448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69D518-E6EB-400C-87C3-FE9955680055}" type="slidenum">
              <a:rPr lang="de-DE" sz="800"/>
              <a:pPr eaLnBrk="1" hangingPunct="1">
                <a:defRPr/>
              </a:pPr>
              <a:t>18</a:t>
            </a:fld>
            <a:endParaRPr lang="de-DE" sz="8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2321A-94F5-4A1D-B1FD-B2A8CA54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7B371DD-BEBC-421D-9D7E-EF95AE8FBA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774830-AD4E-4297-A02C-99176782BAA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4" name="Grafik 3" descr="shutterstock_361400339_bearbeitet_ppt.jpg">
            <a:extLst>
              <a:ext uri="{FF2B5EF4-FFF2-40B4-BE49-F238E27FC236}">
                <a16:creationId xmlns:a16="http://schemas.microsoft.com/office/drawing/2014/main" id="{A1865821-A54F-4BE9-8550-0F9AE235C3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 t="8090" b="8412"/>
          <a:stretch>
            <a:fillRect/>
          </a:stretch>
        </p:blipFill>
        <p:spPr>
          <a:xfrm>
            <a:off x="1" y="928688"/>
            <a:ext cx="9906000" cy="321468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6ECE03A-A651-418D-94BE-84D45FEBC9FE}"/>
              </a:ext>
            </a:extLst>
          </p:cNvPr>
          <p:cNvSpPr/>
          <p:nvPr userDrawn="1"/>
        </p:nvSpPr>
        <p:spPr>
          <a:xfrm>
            <a:off x="0" y="3520531"/>
            <a:ext cx="9906001" cy="832393"/>
          </a:xfrm>
          <a:prstGeom prst="rect">
            <a:avLst/>
          </a:prstGeom>
          <a:solidFill>
            <a:srgbClr val="AFD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9CACA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FF33B74-153A-44EA-8246-B0736FD1A4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19890"/>
            <a:ext cx="9906000" cy="132720"/>
          </a:xfrm>
          <a:prstGeom prst="rect">
            <a:avLst/>
          </a:prstGeom>
          <a:solidFill>
            <a:srgbClr val="AFD0CA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004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8650" y="2124000"/>
            <a:ext cx="8420100" cy="14700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2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30000" y="31896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50000"/>
              </a:spcBef>
              <a:spcAft>
                <a:spcPct val="0"/>
              </a:spcAft>
              <a:buNone/>
              <a:defRPr lang="de-DE" sz="1800" kern="12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26739EA-2BD1-4E64-9A86-2AEB933E59C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8650" y="5767721"/>
            <a:ext cx="5489517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Das Förderprogramm „Integration durch Qualifizierung (IQ)“ wird durch das Bundesministerium für Arbeit und Soziales gefördert.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131E72F-5EA6-4362-8577-D21656B114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17695" y="5964571"/>
            <a:ext cx="7120002" cy="71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F230E097-75BB-41C0-9116-208C0967F3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43125" y="6038850"/>
            <a:ext cx="1209675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Kooperation mit: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1414464"/>
            <a:ext cx="7723187" cy="557212"/>
          </a:xfrm>
          <a:prstGeom prst="rect">
            <a:avLst/>
          </a:prstGeom>
        </p:spPr>
        <p:txBody>
          <a:bodyPr/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lang="de-DE" sz="20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000" y="2124000"/>
            <a:ext cx="7723425" cy="4183138"/>
          </a:xfrm>
          <a:prstGeom prst="rect">
            <a:avLst/>
          </a:prstGeom>
        </p:spPr>
        <p:txBody>
          <a:bodyPr/>
          <a:lstStyle>
            <a:lvl1pPr marL="0" indent="0" algn="l" defTabSz="957263" rtl="0" fontAlgn="base">
              <a:spcBef>
                <a:spcPts val="0"/>
              </a:spcBef>
              <a:spcAft>
                <a:spcPts val="600"/>
              </a:spcAft>
              <a:buClr>
                <a:srgbClr val="1261A9"/>
              </a:buClr>
              <a:buNone/>
              <a:defRPr lang="de-DE" sz="18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E3CE57F-3E20-4046-B8CE-CE502826262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0000" y="2124001"/>
            <a:ext cx="7723425" cy="4183138"/>
          </a:xfrm>
          <a:prstGeom prst="rect">
            <a:avLst/>
          </a:prstGeom>
        </p:spPr>
        <p:txBody>
          <a:bodyPr/>
          <a:lstStyle>
            <a:lvl1pPr marL="180000" indent="-180000" algn="l" defTabSz="957263" rtl="0" fontAlgn="base">
              <a:spcBef>
                <a:spcPts val="600"/>
              </a:spcBef>
              <a:spcAft>
                <a:spcPct val="0"/>
              </a:spcAft>
              <a:buClr>
                <a:srgbClr val="99CACA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540000" indent="-360000">
              <a:buClr>
                <a:srgbClr val="99CACA"/>
              </a:buClr>
              <a:buFont typeface="Arial" pitchFamily="34" charset="0"/>
              <a:buChar char="→"/>
              <a:defRPr lang="de-DE" sz="18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5pPr marL="810000" indent="-270000" algn="l" defTabSz="957263" rtl="0" fontAlgn="base">
              <a:spcBef>
                <a:spcPts val="500"/>
              </a:spcBef>
              <a:spcAft>
                <a:spcPct val="0"/>
              </a:spcAft>
              <a:buClr>
                <a:srgbClr val="99CACA"/>
              </a:buClr>
              <a:buFont typeface="Arial" pitchFamily="34" charset="0"/>
              <a:buChar char="»"/>
              <a:defRPr lang="de-DE" sz="18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4"/>
            <a:r>
              <a:rPr lang="de-DE" dirty="0"/>
              <a:t>Dritte Ebene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30238" y="1414464"/>
            <a:ext cx="7723187" cy="557212"/>
          </a:xfrm>
          <a:prstGeom prst="rect">
            <a:avLst/>
          </a:prstGeom>
        </p:spPr>
        <p:txBody>
          <a:bodyPr/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lang="de-DE" sz="20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759C568-0496-43C5-94E1-024BC5BA41B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5319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8">
            <a:extLst>
              <a:ext uri="{FF2B5EF4-FFF2-40B4-BE49-F238E27FC236}">
                <a16:creationId xmlns:a16="http://schemas.microsoft.com/office/drawing/2014/main" id="{A352B176-297F-4901-B64F-344387A0332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33765"/>
            <a:ext cx="9906000" cy="13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elplatzhalter 5"/>
          <p:cNvSpPr>
            <a:spLocks noGrp="1"/>
          </p:cNvSpPr>
          <p:nvPr>
            <p:ph type="title"/>
          </p:nvPr>
        </p:nvSpPr>
        <p:spPr bwMode="auto">
          <a:xfrm>
            <a:off x="630238" y="1408113"/>
            <a:ext cx="7723187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7356475" y="640397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3A774830-AD4E-4297-A02C-99176782BAA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1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630238" y="2124075"/>
            <a:ext cx="7723187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1" name="Text Box 8"/>
          <p:cNvSpPr txBox="1">
            <a:spLocks noChangeArrowheads="1"/>
          </p:cNvSpPr>
          <p:nvPr userDrawn="1"/>
        </p:nvSpPr>
        <p:spPr bwMode="auto">
          <a:xfrm>
            <a:off x="628650" y="6476970"/>
            <a:ext cx="68294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700" b="1" dirty="0"/>
              <a:t>Förderprogramm „Integration durch Qualifizierung (IQ)“  I  www.netzwerk-iq.de   </a:t>
            </a:r>
            <a:r>
              <a:rPr lang="de-DE" sz="700" dirty="0"/>
              <a:t>I   </a:t>
            </a:r>
            <a:r>
              <a:rPr lang="de-DE" sz="700" b="1" dirty="0"/>
              <a:t>2019 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FF7E58CA-4E39-4EA0-9731-30CC8D4995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2938" y="893763"/>
            <a:ext cx="3347171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800" b="1" dirty="0">
                <a:solidFill>
                  <a:srgbClr val="FFFFFF"/>
                </a:solidFill>
              </a:rPr>
              <a:t>Förderprogramm „Integration durch Qualifizierung (IQ)“ 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E01AD4FF-A481-4FBE-A188-0310D55777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62010" y="887413"/>
            <a:ext cx="1098781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e-DE" sz="800" b="1" dirty="0">
                <a:solidFill>
                  <a:srgbClr val="FFFFFF"/>
                </a:solidFill>
              </a:rPr>
              <a:t>www.netzwerk-iq.de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BADFFFD-060B-452B-89ED-C4F3FDF6281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1" y="240486"/>
            <a:ext cx="1945122" cy="496951"/>
          </a:xfrm>
          <a:prstGeom prst="rect">
            <a:avLst/>
          </a:prstGeom>
        </p:spPr>
      </p:pic>
      <p:pic>
        <p:nvPicPr>
          <p:cNvPr id="16" name="Grafik 15" descr="mn_Logo_1_grün.tif">
            <a:extLst>
              <a:ext uri="{FF2B5EF4-FFF2-40B4-BE49-F238E27FC236}">
                <a16:creationId xmlns:a16="http://schemas.microsoft.com/office/drawing/2014/main" id="{D94B7376-5620-466E-AB81-87DCF1083E0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697087" y="198518"/>
            <a:ext cx="904113" cy="556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5" r:id="rId2"/>
    <p:sldLayoutId id="2147483716" r:id="rId3"/>
    <p:sldLayoutId id="2147483717" r:id="rId4"/>
    <p:sldLayoutId id="2147483719" r:id="rId5"/>
  </p:sldLayoutIdLst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lang="de-DE" sz="2000" b="1" kern="1200" dirty="0">
          <a:solidFill>
            <a:schemeClr val="tx1"/>
          </a:solidFill>
          <a:latin typeface="Arial" charset="0"/>
          <a:ea typeface="+mn-ea"/>
          <a:cs typeface="+mn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179388" indent="-179388" algn="l" defTabSz="957263" rtl="0" eaLnBrk="0" fontAlgn="base" hangingPunct="0">
        <a:spcBef>
          <a:spcPts val="600"/>
        </a:spcBef>
        <a:spcAft>
          <a:spcPct val="0"/>
        </a:spcAft>
        <a:buClr>
          <a:srgbClr val="99C9C9"/>
        </a:buClr>
        <a:buFont typeface="Wingdings" pitchFamily="2" charset="2"/>
        <a:buChar char="§"/>
        <a:defRPr lang="de-DE" kern="1200" dirty="0">
          <a:solidFill>
            <a:srgbClr val="606060"/>
          </a:solidFill>
          <a:latin typeface="Arial" charset="0"/>
          <a:ea typeface="+mn-ea"/>
          <a:cs typeface="+mn-cs"/>
        </a:defRPr>
      </a:lvl1pPr>
      <a:lvl2pPr marL="539750" indent="-358775" algn="l" defTabSz="957263" rtl="0" eaLnBrk="0" fontAlgn="base" hangingPunct="0">
        <a:spcBef>
          <a:spcPts val="500"/>
        </a:spcBef>
        <a:spcAft>
          <a:spcPct val="0"/>
        </a:spcAft>
        <a:buClr>
          <a:srgbClr val="99C9C9"/>
        </a:buClr>
        <a:buFont typeface="Arial" charset="0"/>
        <a:buChar char="→"/>
        <a:defRPr lang="de-DE" kern="1200" dirty="0">
          <a:solidFill>
            <a:srgbClr val="606060"/>
          </a:solidFill>
          <a:latin typeface="Arial" charset="0"/>
          <a:ea typeface="+mn-ea"/>
          <a:cs typeface="+mn-cs"/>
        </a:defRPr>
      </a:lvl2pPr>
      <a:lvl3pPr marL="809625" indent="-269875" algn="l" defTabSz="957263" rtl="0" eaLnBrk="0" fontAlgn="base" hangingPunct="0">
        <a:spcBef>
          <a:spcPts val="500"/>
        </a:spcBef>
        <a:spcAft>
          <a:spcPct val="0"/>
        </a:spcAft>
        <a:buClr>
          <a:srgbClr val="99C9C9"/>
        </a:buClr>
        <a:buFont typeface="Arial" charset="0"/>
        <a:buChar char="»"/>
        <a:defRPr>
          <a:solidFill>
            <a:srgbClr val="606060"/>
          </a:solidFill>
          <a:latin typeface="+mn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lang="de-DE" kern="1200" dirty="0">
          <a:solidFill>
            <a:srgbClr val="606060"/>
          </a:solidFill>
          <a:latin typeface="Arial" charset="0"/>
          <a:ea typeface="+mn-ea"/>
          <a:cs typeface="+mn-cs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anerkennung-in-deutschland.de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mk.org/zab.html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erkennung-in-deutschland.de/" TargetMode="External"/><Relationship Id="rId2" Type="http://schemas.openxmlformats.org/officeDocument/2006/relationships/hyperlink" Target="http://www.migranet.org/beratungsangebote/anerkennungsberatung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agaby.de/" TargetMode="External"/><Relationship Id="rId4" Type="http://schemas.openxmlformats.org/officeDocument/2006/relationships/hyperlink" Target="http://www.justiz-dolmetscher.d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52450" y="3571875"/>
            <a:ext cx="9017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sz="800" dirty="0" smtClean="0"/>
          </a:p>
          <a:p>
            <a:pPr algn="ctr"/>
            <a:r>
              <a:rPr lang="de-DE" sz="2800" dirty="0" smtClean="0">
                <a:solidFill>
                  <a:schemeClr val="bg1"/>
                </a:solidFill>
              </a:rPr>
              <a:t> </a:t>
            </a:r>
            <a:r>
              <a:rPr lang="de-DE" sz="2800" b="1" dirty="0" smtClean="0">
                <a:solidFill>
                  <a:schemeClr val="bg1"/>
                </a:solidFill>
              </a:rPr>
              <a:t>Anerkennung ausländischer Abschlüsse</a:t>
            </a:r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endParaRPr lang="de-DE" sz="2800" b="1" dirty="0">
              <a:solidFill>
                <a:schemeClr val="bg1"/>
              </a:solidFill>
            </a:endParaRPr>
          </a:p>
          <a:p>
            <a:r>
              <a:rPr lang="de-DE" sz="2800" b="1" dirty="0" smtClean="0">
                <a:solidFill>
                  <a:schemeClr val="bg1"/>
                </a:solidFill>
              </a:rPr>
              <a:t> 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80339" y="4466049"/>
            <a:ext cx="7212012" cy="3262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Yuliya Jabbari 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Referentin 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für </a:t>
            </a: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Arbeitsmarktintegration und Projektleiterin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MigrAktiv</a:t>
            </a:r>
            <a:r>
              <a:rPr 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ein Projekt von AGABY und </a:t>
            </a:r>
            <a:r>
              <a:rPr lang="de-DE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MigraNet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de-DE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de-DE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4. Fränkischer Asylgipfel – Austauschtreffen der fränkischen Integrationsbeiräte</a:t>
            </a:r>
            <a:endParaRPr lang="de-DE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de-DE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Nürnberg, 12.06.2022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de-DE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764462" y="6388298"/>
            <a:ext cx="2581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www.netzwerk-iq.de</a:t>
            </a:r>
            <a:endParaRPr lang="de-DE" sz="1400" b="1" dirty="0">
              <a:solidFill>
                <a:schemeClr val="bg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037" y="4466049"/>
            <a:ext cx="3240850" cy="1476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549275" y="1609725"/>
            <a:ext cx="9039225" cy="4046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de-DE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	Einheitliches Verfahren</a:t>
            </a:r>
          </a:p>
          <a:p>
            <a:pPr marL="742950" indent="-742950">
              <a:buClrTx/>
              <a:buFont typeface="+mj-lt"/>
              <a:buAutoNum type="alphaLcPeriod" startAt="4"/>
              <a:defRPr/>
            </a:pPr>
            <a:endParaRPr lang="de-DE" sz="105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de-DE" sz="28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 Anfang: deutschen Referenzberuf klären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de-DE" sz="28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Hilfen:</a:t>
            </a:r>
          </a:p>
          <a:p>
            <a:pPr lvl="2">
              <a:buClrTx/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rgbClr val="000000"/>
                </a:solidFill>
                <a:latin typeface="Calibri" pitchFamily="32" charset="0"/>
              </a:rPr>
              <a:t>Anerkennungsberatungsstelle</a:t>
            </a:r>
          </a:p>
          <a:p>
            <a:pPr lvl="2">
              <a:buClrTx/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rgbClr val="000000"/>
                </a:solidFill>
                <a:latin typeface="Calibri" pitchFamily="32" charset="0"/>
                <a:hlinkClick r:id="rId2"/>
              </a:rPr>
              <a:t>www.anerkennung-in-deutschland.de</a:t>
            </a:r>
            <a:endParaRPr lang="de-DE" sz="2000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buClrTx/>
              <a:buFont typeface="Arial" pitchFamily="34" charset="0"/>
              <a:buChar char="•"/>
              <a:defRPr/>
            </a:pPr>
            <a:endParaRPr lang="de-DE" sz="28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rgbClr val="99CC00"/>
              </a:buClr>
              <a:buFont typeface="Wingdings" pitchFamily="2" charset="2"/>
              <a:buNone/>
              <a:defRPr/>
            </a:pPr>
            <a:endParaRPr lang="de-DE" kern="0" dirty="0" smtClean="0">
              <a:solidFill>
                <a:srgbClr val="000000"/>
              </a:solidFill>
              <a:latin typeface="ITC Officina Sans Book"/>
            </a:endParaRPr>
          </a:p>
          <a:p>
            <a:pPr marL="0" indent="0">
              <a:buClr>
                <a:srgbClr val="99CC00"/>
              </a:buClr>
              <a:buFont typeface="Wingdings" pitchFamily="2" charset="2"/>
              <a:buNone/>
              <a:defRPr/>
            </a:pPr>
            <a:endParaRPr lang="de-DE" kern="0" dirty="0">
              <a:solidFill>
                <a:srgbClr val="000000"/>
              </a:solidFill>
              <a:latin typeface="ITC Officina Sans Book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170363"/>
            <a:ext cx="5595182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49" y="4022025"/>
            <a:ext cx="35528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058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549275" y="1609725"/>
            <a:ext cx="9039225" cy="4046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de-DE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	Einheitliches Verfahren</a:t>
            </a:r>
          </a:p>
          <a:p>
            <a:pPr marL="742950" indent="-742950">
              <a:buClrTx/>
              <a:buFont typeface="+mj-lt"/>
              <a:buAutoNum type="alphaLcPeriod" startAt="4"/>
              <a:defRPr/>
            </a:pPr>
            <a:endParaRPr lang="de-DE" sz="105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de-DE" sz="28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Zeitrahmen</a:t>
            </a:r>
            <a:endParaRPr lang="de-DE" sz="28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2">
              <a:buClrTx/>
              <a:defRPr/>
            </a:pPr>
            <a:r>
              <a:rPr lang="de-DE" sz="2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Empfangsbestätigung</a:t>
            </a:r>
          </a:p>
          <a:p>
            <a:pPr lvl="2">
              <a:buClrTx/>
              <a:defRPr/>
            </a:pPr>
            <a:r>
              <a:rPr lang="de-DE" sz="2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3 Monate Entscheidungsfrist</a:t>
            </a:r>
          </a:p>
          <a:p>
            <a:pPr marL="342900" lvl="4" indent="-342900">
              <a:buClrTx/>
              <a:buFont typeface="Arial" pitchFamily="34" charset="0"/>
              <a:buChar char="•"/>
              <a:defRPr/>
            </a:pPr>
            <a:r>
              <a:rPr lang="de-DE" sz="2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Bescheid mit </a:t>
            </a:r>
            <a:r>
              <a:rPr lang="de-DE" sz="28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Qualifikationsdokumentation</a:t>
            </a:r>
          </a:p>
          <a:p>
            <a:pPr marL="1371600" lvl="6" indent="-457200">
              <a:buClrTx/>
              <a:defRPr/>
            </a:pPr>
            <a:r>
              <a:rPr lang="de-DE" sz="28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Defizite</a:t>
            </a:r>
          </a:p>
          <a:p>
            <a:pPr marL="1371600" lvl="6" indent="-457200">
              <a:buClrTx/>
              <a:defRPr/>
            </a:pPr>
            <a:r>
              <a:rPr lang="de-DE" sz="28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Kompetenzen</a:t>
            </a:r>
          </a:p>
          <a:p>
            <a:pPr marL="1371600" lvl="6" indent="-457200">
              <a:buClrTx/>
              <a:defRPr/>
            </a:pPr>
            <a:r>
              <a:rPr lang="de-DE" sz="28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Ausgleichsmaßnahmen (reglementierter Beruf)</a:t>
            </a:r>
          </a:p>
          <a:p>
            <a:pPr marL="0" indent="0">
              <a:buClr>
                <a:srgbClr val="99CC00"/>
              </a:buClr>
              <a:buFont typeface="Wingdings" pitchFamily="2" charset="2"/>
              <a:buNone/>
              <a:defRPr/>
            </a:pPr>
            <a:endParaRPr lang="de-DE" kern="0" dirty="0" smtClean="0">
              <a:solidFill>
                <a:srgbClr val="000000"/>
              </a:solidFill>
              <a:latin typeface="ITC Officina Sans Book"/>
            </a:endParaRPr>
          </a:p>
          <a:p>
            <a:pPr marL="0" indent="0">
              <a:buClr>
                <a:srgbClr val="99CC00"/>
              </a:buClr>
              <a:buFont typeface="Wingdings" pitchFamily="2" charset="2"/>
              <a:buNone/>
              <a:defRPr/>
            </a:pPr>
            <a:endParaRPr lang="de-DE" kern="0" dirty="0">
              <a:solidFill>
                <a:srgbClr val="000000"/>
              </a:solidFill>
              <a:latin typeface="ITC Officina Sans Book"/>
            </a:endParaRPr>
          </a:p>
        </p:txBody>
      </p:sp>
    </p:spTree>
    <p:extLst>
      <p:ext uri="{BB962C8B-B14F-4D97-AF65-F5344CB8AC3E}">
        <p14:creationId xmlns:p14="http://schemas.microsoft.com/office/powerpoint/2010/main" val="982654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490281" y="2319057"/>
            <a:ext cx="9039225" cy="41936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Font typeface="Arial" pitchFamily="34" charset="0"/>
              <a:buChar char="•"/>
              <a:defRPr/>
            </a:pPr>
            <a:r>
              <a:rPr lang="de-DE" sz="28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Volle Anerkennung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de-DE" sz="28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Teilweise Gleichwertigkeit/Anerkennung bei wesentlichen Unterschieden ohne Ausgleich durch Berufserfahrung</a:t>
            </a:r>
          </a:p>
          <a:p>
            <a:pPr lvl="1">
              <a:buClrTx/>
              <a:buFont typeface="Wingdings" panose="05000000000000000000" pitchFamily="2" charset="2"/>
              <a:buChar char="Ø"/>
              <a:defRPr/>
            </a:pPr>
            <a:r>
              <a:rPr lang="de-DE" sz="24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Ausgleichsmaßnahmen</a:t>
            </a:r>
          </a:p>
          <a:p>
            <a:pPr lvl="3">
              <a:buClrTx/>
              <a:buFont typeface="Symbol" panose="05050102010706020507" pitchFamily="18" charset="2"/>
              <a:buChar char="-"/>
              <a:defRPr/>
            </a:pPr>
            <a:r>
              <a:rPr lang="de-DE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Anpassungslehrgang</a:t>
            </a:r>
          </a:p>
          <a:p>
            <a:pPr lvl="3">
              <a:buClrTx/>
              <a:buFont typeface="Symbol" panose="05050102010706020507" pitchFamily="18" charset="2"/>
              <a:buChar char="-"/>
              <a:defRPr/>
            </a:pPr>
            <a:r>
              <a:rPr lang="de-DE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Kenntnisstandprüfung</a:t>
            </a:r>
          </a:p>
          <a:p>
            <a:pPr lvl="3">
              <a:buClrTx/>
              <a:buFont typeface="Symbol" panose="05050102010706020507" pitchFamily="18" charset="2"/>
              <a:buChar char="-"/>
              <a:defRPr/>
            </a:pPr>
            <a:r>
              <a:rPr lang="de-DE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Eignungsprüfung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de-DE" sz="28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Ablehnung/keine Anerkennung möglich</a:t>
            </a:r>
          </a:p>
        </p:txBody>
      </p:sp>
      <p:sp>
        <p:nvSpPr>
          <p:cNvPr id="2" name="Rechteck 1"/>
          <p:cNvSpPr/>
          <p:nvPr/>
        </p:nvSpPr>
        <p:spPr>
          <a:xfrm>
            <a:off x="490281" y="1410682"/>
            <a:ext cx="8616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Mögliche Ergebnisse und deren Folgen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57391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 txBox="1">
            <a:spLocks/>
          </p:cNvSpPr>
          <p:nvPr/>
        </p:nvSpPr>
        <p:spPr bwMode="auto">
          <a:xfrm>
            <a:off x="0" y="1276350"/>
            <a:ext cx="9906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sz="3200" dirty="0" smtClean="0">
                <a:solidFill>
                  <a:srgbClr val="336699"/>
                </a:solidFill>
                <a:latin typeface="Calibri" pitchFamily="32" charset="0"/>
              </a:rPr>
              <a:t>Qualifizierungsangebote und -beratung von </a:t>
            </a:r>
            <a:r>
              <a:rPr lang="de-DE" sz="3200" dirty="0" err="1" smtClean="0">
                <a:solidFill>
                  <a:srgbClr val="336699"/>
                </a:solidFill>
                <a:latin typeface="Calibri" pitchFamily="32" charset="0"/>
              </a:rPr>
              <a:t>MigraNet</a:t>
            </a:r>
            <a:endParaRPr lang="de-DE" sz="3200" dirty="0">
              <a:solidFill>
                <a:srgbClr val="336699"/>
              </a:solidFill>
              <a:latin typeface="Calibri" pitchFamily="32" charset="0"/>
            </a:endParaRPr>
          </a:p>
        </p:txBody>
      </p:sp>
      <p:sp>
        <p:nvSpPr>
          <p:cNvPr id="25603" name="Inhaltsplatzhalter 4"/>
          <p:cNvSpPr txBox="1">
            <a:spLocks/>
          </p:cNvSpPr>
          <p:nvPr/>
        </p:nvSpPr>
        <p:spPr bwMode="auto">
          <a:xfrm>
            <a:off x="442913" y="2052638"/>
            <a:ext cx="9197975" cy="36004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indent="0">
              <a:spcBef>
                <a:spcPct val="20000"/>
              </a:spcBef>
              <a:defRPr/>
            </a:pPr>
            <a:endParaRPr lang="de-DE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>
              <a:spcBef>
                <a:spcPct val="20000"/>
              </a:spcBef>
              <a:defRPr/>
            </a:pPr>
            <a:endParaRPr lang="de-DE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de-DE" sz="28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0" indent="0">
              <a:spcBef>
                <a:spcPct val="20000"/>
              </a:spcBef>
              <a:defRPr/>
            </a:pPr>
            <a:endParaRPr lang="de-DE" sz="28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0" indent="0">
              <a:spcBef>
                <a:spcPct val="20000"/>
              </a:spcBef>
              <a:defRPr/>
            </a:pPr>
            <a:endParaRPr lang="de-DE" sz="2800" dirty="0" smtClean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1" y="1922041"/>
            <a:ext cx="4657012" cy="282694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04" y="3539613"/>
            <a:ext cx="5135584" cy="297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32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73268" y="1543561"/>
            <a:ext cx="9312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2800" dirty="0" smtClean="0">
                <a:solidFill>
                  <a:srgbClr val="336699"/>
                </a:solidFill>
                <a:latin typeface="Calibri" pitchFamily="32" charset="0"/>
              </a:rPr>
              <a:t>Sprachkenntnisse 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73268" y="2594780"/>
            <a:ext cx="93121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Unterschiedlich je nach Beruf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 reglementierten Berufen grundsätzlich Sprachkenntnisse erforderlich, z. B.: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Arzt/Ärztin: Fachsprachprüfung auf C1 Niveau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Krankenpfleger*in: B2 Nachweis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Für die Berufsausübung gute Sprachkenntnisse unumgänglich!</a:t>
            </a:r>
          </a:p>
        </p:txBody>
      </p:sp>
    </p:spTree>
    <p:extLst>
      <p:ext uri="{BB962C8B-B14F-4D97-AF65-F5344CB8AC3E}">
        <p14:creationId xmlns:p14="http://schemas.microsoft.com/office/powerpoint/2010/main" val="217766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 txBox="1">
            <a:spLocks/>
          </p:cNvSpPr>
          <p:nvPr/>
        </p:nvSpPr>
        <p:spPr bwMode="auto">
          <a:xfrm>
            <a:off x="0" y="1276350"/>
            <a:ext cx="9906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sz="2800" b="1" dirty="0" smtClean="0">
                <a:solidFill>
                  <a:srgbClr val="336699"/>
                </a:solidFill>
                <a:latin typeface="Calibri" pitchFamily="32" charset="0"/>
              </a:rPr>
              <a:t>Verfahrenskosten</a:t>
            </a:r>
          </a:p>
        </p:txBody>
      </p:sp>
      <p:sp>
        <p:nvSpPr>
          <p:cNvPr id="25603" name="Inhaltsplatzhalter 4"/>
          <p:cNvSpPr txBox="1">
            <a:spLocks/>
          </p:cNvSpPr>
          <p:nvPr/>
        </p:nvSpPr>
        <p:spPr bwMode="auto">
          <a:xfrm>
            <a:off x="178677" y="2052637"/>
            <a:ext cx="9462212" cy="439732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Anerkennungsverfahren 100,- bis 600,- €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(Ablehnung und Rücknahme gegebenenfalls kostenpflichtig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</a:t>
            </a:r>
            <a:endParaRPr lang="de-DE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Falls </a:t>
            </a:r>
            <a:r>
              <a:rPr lang="de-DE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erforderlich: Gutachterverfahren 1.000,- bis 3.000,- €, Fachsprachprüfung 400,- </a:t>
            </a: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€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Übersetzungen und Beglaubigungen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Zusätzlich eventuell Qualifizierungsmaßnahmen und Lehrgänge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e-DE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>
              <a:spcBef>
                <a:spcPct val="20000"/>
              </a:spcBef>
              <a:defRPr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(Teil-)Übernahme der Kosten möglich: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Agentur für Arbeit/Jobcenter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de-DE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Anerkennungszuschuss </a:t>
            </a:r>
          </a:p>
          <a:p>
            <a:pPr marL="400050" lvl="2" indent="0">
              <a:spcBef>
                <a:spcPct val="20000"/>
              </a:spcBef>
              <a:defRPr/>
            </a:pPr>
            <a:endParaRPr lang="de-DE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42950" lvl="2" indent="-3429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de-DE" sz="2000" b="1" i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Vor</a:t>
            </a:r>
            <a:r>
              <a:rPr lang="de-D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Antragstellung gesondert beantragen/klären!!!</a:t>
            </a:r>
            <a:endParaRPr lang="de-DE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>
              <a:spcBef>
                <a:spcPct val="20000"/>
              </a:spcBef>
              <a:defRPr/>
            </a:pPr>
            <a:endParaRPr lang="de-DE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>
              <a:spcBef>
                <a:spcPct val="20000"/>
              </a:spcBef>
              <a:defRPr/>
            </a:pPr>
            <a:endParaRPr lang="de-DE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de-DE" sz="28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0" indent="0">
              <a:spcBef>
                <a:spcPct val="20000"/>
              </a:spcBef>
              <a:defRPr/>
            </a:pPr>
            <a:endParaRPr lang="de-DE" sz="28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0" indent="0">
              <a:spcBef>
                <a:spcPct val="20000"/>
              </a:spcBef>
              <a:defRPr/>
            </a:pPr>
            <a:endParaRPr lang="de-DE" sz="2800" dirty="0" smtClean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77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 txBox="1">
            <a:spLocks/>
          </p:cNvSpPr>
          <p:nvPr/>
        </p:nvSpPr>
        <p:spPr bwMode="auto">
          <a:xfrm>
            <a:off x="0" y="1276350"/>
            <a:ext cx="9906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Akademiker*innen</a:t>
            </a:r>
          </a:p>
        </p:txBody>
      </p:sp>
      <p:sp>
        <p:nvSpPr>
          <p:cNvPr id="25603" name="Inhaltsplatzhalter 4"/>
          <p:cNvSpPr txBox="1">
            <a:spLocks/>
          </p:cNvSpPr>
          <p:nvPr/>
        </p:nvSpPr>
        <p:spPr bwMode="auto">
          <a:xfrm>
            <a:off x="442913" y="2052638"/>
            <a:ext cx="91979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42900" indent="-3429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Zwang zur Führung akademischer Grade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İnşaat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Mühendisi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/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Boğaziçi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 Univ. 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Times New Roman" pitchFamily="16" charset="0"/>
              </a:rPr>
              <a:t>[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Bauingenieur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Times New Roman" pitchFamily="16" charset="0"/>
              </a:rPr>
              <a:t>]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2" charset="0"/>
              <a:ea typeface="+mn-ea"/>
              <a:cs typeface="Arial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diplomirani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ekonomist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/Univ. Podgorica 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Times New Roman" pitchFamily="16" charset="0"/>
              </a:rPr>
              <a:t>[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diplomierter Ökonom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Times New Roman" pitchFamily="16" charset="0"/>
              </a:rPr>
              <a:t>]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2" charset="0"/>
              <a:ea typeface="+mn-ea"/>
              <a:cs typeface="Arial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Экономист, Казанский Государственный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университет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 /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ekonomist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,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Kazanskij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gosudarstvennyj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universitet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Times New Roman" pitchFamily="16" charset="0"/>
              </a:rPr>
              <a:t>[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Ö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konom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,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Kasaner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 Staatlicher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Universit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ä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+mn-ea"/>
                <a:cs typeface="Times New Roman" pitchFamily="16" charset="0"/>
              </a:rPr>
              <a:t>]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الاجازة في الهندسة الميكانيكية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،</a:t>
            </a:r>
            <a:r>
              <a:rPr kumimoji="0" lang="ar-A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جامعة دمشق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Al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idjaza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fi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l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handasa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al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mikanikija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Djamiat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Dimashq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[Lizenz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 Maschinenbau, Universität Damaskus</a:t>
            </a: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]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Gradumwandlung nur für Spätaussiedler 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</a:rPr>
              <a:t>Individuelle Zeugnisbewertung bei ZAB (Zentralstelle für ausländisches Bildungswesen) 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2" charset="0"/>
                <a:ea typeface="+mn-ea"/>
                <a:cs typeface="Arial" charset="0"/>
                <a:hlinkClick r:id="rId2"/>
              </a:rPr>
              <a:t>http://www.kmk.org/zab.html</a:t>
            </a: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2" charset="0"/>
              <a:ea typeface="+mn-ea"/>
              <a:cs typeface="Arial" charset="0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2" charset="0"/>
              <a:ea typeface="+mn-ea"/>
              <a:cs typeface="Arial" charset="0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2" charset="0"/>
              <a:ea typeface="+mn-ea"/>
              <a:cs typeface="Arial" charset="0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2" charset="0"/>
              <a:ea typeface="+mn-ea"/>
              <a:cs typeface="Arial" charset="0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2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2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2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89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3"/>
          <p:cNvSpPr txBox="1">
            <a:spLocks/>
          </p:cNvSpPr>
          <p:nvPr/>
        </p:nvSpPr>
        <p:spPr bwMode="auto">
          <a:xfrm>
            <a:off x="0" y="1276350"/>
            <a:ext cx="9906000" cy="122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sz="2800" b="1" dirty="0" smtClean="0">
                <a:solidFill>
                  <a:srgbClr val="336699"/>
                </a:solidFill>
                <a:latin typeface="Calibri" pitchFamily="32" charset="0"/>
              </a:rPr>
              <a:t>Informations- und Beratungsangebote zur Anerkennung ausländischer Qualifikationen</a:t>
            </a:r>
          </a:p>
        </p:txBody>
      </p:sp>
      <p:sp>
        <p:nvSpPr>
          <p:cNvPr id="3" name="Inhaltsplatzhalter 4"/>
          <p:cNvSpPr txBox="1">
            <a:spLocks/>
          </p:cNvSpPr>
          <p:nvPr/>
        </p:nvSpPr>
        <p:spPr bwMode="auto">
          <a:xfrm>
            <a:off x="457200" y="2744941"/>
            <a:ext cx="8440994" cy="34690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Tx/>
              <a:buFont typeface="Arial" pitchFamily="34" charset="0"/>
              <a:buChar char="•"/>
              <a:defRPr/>
            </a:pPr>
            <a:r>
              <a:rPr lang="de-DE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IQ Anerkennungsberatungsstellen </a:t>
            </a:r>
            <a:r>
              <a:rPr lang="de-DE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2"/>
              </a:rPr>
              <a:t>www.migranet.org/beratungsangebote/anerkennungsberatung</a:t>
            </a:r>
            <a:r>
              <a:rPr lang="de-DE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de-DE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Anerkennungsportal </a:t>
            </a:r>
            <a:r>
              <a:rPr lang="de-DE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 </a:t>
            </a:r>
            <a:r>
              <a:rPr lang="de-DE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BiBB</a:t>
            </a:r>
            <a:r>
              <a:rPr lang="de-DE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de-DE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3"/>
              </a:rPr>
              <a:t>www.anerkennung-in-deutschland.de</a:t>
            </a:r>
            <a:endParaRPr lang="de-DE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de-DE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Telefonhotline des </a:t>
            </a:r>
            <a:r>
              <a:rPr lang="de-DE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BAMF: +49 (0) 30-1815-1111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de-DE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Übersetzungen </a:t>
            </a:r>
            <a:r>
              <a:rPr lang="de-DE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4"/>
              </a:rPr>
              <a:t>www.justiz-dolmetscher.de</a:t>
            </a:r>
            <a:r>
              <a:rPr lang="de-DE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de-DE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AGABY:</a:t>
            </a:r>
            <a:r>
              <a:rPr lang="de-DE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5"/>
              </a:rPr>
              <a:t> www.agaby.de</a:t>
            </a:r>
            <a:endParaRPr lang="de-DE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Tx/>
              <a:buFont typeface="Wingdings" pitchFamily="2" charset="2"/>
              <a:buNone/>
              <a:defRPr/>
            </a:pPr>
            <a:endParaRPr lang="de-DE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Tx/>
              <a:buFont typeface="Wingdings" pitchFamily="2" charset="2"/>
              <a:buNone/>
              <a:defRPr/>
            </a:pPr>
            <a:endParaRPr lang="de-DE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Tx/>
              <a:buFont typeface="Wingdings" pitchFamily="2" charset="2"/>
              <a:buNone/>
              <a:defRPr/>
            </a:pPr>
            <a:endParaRPr lang="de-DE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85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28950" y="2061225"/>
            <a:ext cx="8978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42451" y="2292057"/>
            <a:ext cx="909657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99CC00"/>
              </a:buClr>
              <a:defRPr/>
            </a:pPr>
            <a:endParaRPr lang="de-DE" sz="2000" dirty="0">
              <a:solidFill>
                <a:srgbClr val="000000"/>
              </a:solidFill>
            </a:endParaRPr>
          </a:p>
          <a:p>
            <a:pPr lvl="0" algn="ctr">
              <a:buClr>
                <a:srgbClr val="99CC00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Vielen Dank für Ihre Aufmerksamkeit!</a:t>
            </a:r>
          </a:p>
          <a:p>
            <a:pPr lvl="0" algn="ctr">
              <a:buClr>
                <a:srgbClr val="99CC00"/>
              </a:buClr>
              <a:defRPr/>
            </a:pPr>
            <a:endParaRPr lang="de-DE" dirty="0">
              <a:solidFill>
                <a:srgbClr val="000000"/>
              </a:solidFill>
            </a:endParaRPr>
          </a:p>
          <a:p>
            <a:pPr lvl="0" algn="ctr">
              <a:buClr>
                <a:srgbClr val="99CC00"/>
              </a:buClr>
              <a:defRPr/>
            </a:pPr>
            <a:r>
              <a:rPr lang="de-DE" dirty="0">
                <a:solidFill>
                  <a:srgbClr val="000000"/>
                </a:solidFill>
              </a:rPr>
              <a:t>Rückfragen, Anregungen und Erfahrungen bitte an:</a:t>
            </a:r>
          </a:p>
          <a:p>
            <a:pPr lvl="0" algn="ctr">
              <a:buClr>
                <a:srgbClr val="99CC00"/>
              </a:buClr>
              <a:defRPr/>
            </a:pPr>
            <a:r>
              <a:rPr lang="de-DE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Yuliya Jabbari</a:t>
            </a:r>
            <a:endParaRPr lang="de-DE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buClr>
                <a:srgbClr val="99CC00"/>
              </a:buClr>
              <a:defRPr/>
            </a:pPr>
            <a:r>
              <a:rPr lang="de-DE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0173 90 37 0 38</a:t>
            </a:r>
          </a:p>
          <a:p>
            <a:pPr lvl="0" algn="ctr">
              <a:buClr>
                <a:srgbClr val="99CC00"/>
              </a:buClr>
              <a:defRPr/>
            </a:pPr>
            <a:r>
              <a:rPr lang="de-DE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Yuliya.Jabbari@agaby.de</a:t>
            </a:r>
            <a:endParaRPr lang="de-DE" kern="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Clr>
                <a:srgbClr val="99CC00"/>
              </a:buClr>
              <a:defRPr/>
            </a:pPr>
            <a:endParaRPr lang="de-DE" sz="1600" dirty="0">
              <a:solidFill>
                <a:srgbClr val="000000"/>
              </a:solidFill>
            </a:endParaRPr>
          </a:p>
          <a:p>
            <a:pPr lvl="0">
              <a:buClr>
                <a:srgbClr val="99CC00"/>
              </a:buClr>
              <a:defRPr/>
            </a:pPr>
            <a:r>
              <a:rPr lang="de-DE" sz="1600" dirty="0">
                <a:solidFill>
                  <a:srgbClr val="000000"/>
                </a:solidFill>
              </a:rPr>
              <a:t>Projekt </a:t>
            </a:r>
            <a:r>
              <a:rPr lang="de-DE" sz="1600" b="1" dirty="0" err="1">
                <a:solidFill>
                  <a:srgbClr val="000000"/>
                </a:solidFill>
              </a:rPr>
              <a:t>MigrAktiv</a:t>
            </a:r>
            <a:r>
              <a:rPr lang="de-DE" sz="1800" dirty="0">
                <a:solidFill>
                  <a:srgbClr val="000000"/>
                </a:solidFill>
              </a:rPr>
              <a:t> – </a:t>
            </a:r>
            <a:r>
              <a:rPr lang="de-DE" sz="1600" dirty="0">
                <a:solidFill>
                  <a:srgbClr val="000000"/>
                </a:solidFill>
              </a:rPr>
              <a:t>Aktivierung der interkulturellen Zivilgesellschaft: Arbeitsmarktintegration, </a:t>
            </a:r>
            <a:r>
              <a:rPr lang="de-DE" sz="1600" dirty="0" err="1">
                <a:solidFill>
                  <a:srgbClr val="000000"/>
                </a:solidFill>
              </a:rPr>
              <a:t>Antirassismusarbeit</a:t>
            </a:r>
            <a:r>
              <a:rPr lang="de-DE" sz="1600" dirty="0">
                <a:solidFill>
                  <a:srgbClr val="000000"/>
                </a:solidFill>
              </a:rPr>
              <a:t> und Professionalisierung von Migrantenorganisationen (AGABY-</a:t>
            </a:r>
            <a:r>
              <a:rPr lang="de-DE" sz="1600" dirty="0" err="1">
                <a:solidFill>
                  <a:srgbClr val="000000"/>
                </a:solidFill>
              </a:rPr>
              <a:t>MigraNet</a:t>
            </a:r>
            <a:r>
              <a:rPr lang="de-DE" sz="1600" dirty="0" smtClean="0">
                <a:solidFill>
                  <a:srgbClr val="000000"/>
                </a:solidFill>
              </a:rPr>
              <a:t>)</a:t>
            </a:r>
            <a:endParaRPr lang="de-DE" sz="1600" dirty="0">
              <a:solidFill>
                <a:srgbClr val="0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312" y="1211572"/>
            <a:ext cx="3240850" cy="1476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554636" y="1317439"/>
            <a:ext cx="6504598" cy="383371"/>
          </a:xfrm>
          <a:prstGeom prst="rect">
            <a:avLst/>
          </a:prstGeom>
        </p:spPr>
        <p:txBody>
          <a:bodyPr/>
          <a:lstStyle>
            <a:lvl1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2pPr>
            <a:lvl3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3pPr>
            <a:lvl4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4pPr>
            <a:lvl5pPr algn="ctr" defTabSz="957263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5pPr>
            <a:lvl6pPr marL="457200" algn="ctr" defTabSz="957263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6pPr>
            <a:lvl7pPr marL="914400" algn="ctr" defTabSz="957263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7pPr>
            <a:lvl8pPr marL="1371600" algn="ctr" defTabSz="957263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8pPr>
            <a:lvl9pPr marL="1828800" algn="ctr" defTabSz="957263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de-DE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MigraNet – IQ </a:t>
            </a:r>
            <a:r>
              <a:rPr lang="de-DE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Netzwerk Bayern</a:t>
            </a:r>
            <a:endParaRPr lang="de-DE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s://migranet.org/images/2019/Bayern_2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27" y="1509124"/>
            <a:ext cx="4469012" cy="459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 txBox="1">
            <a:spLocks noChangeArrowheads="1"/>
          </p:cNvSpPr>
          <p:nvPr/>
        </p:nvSpPr>
        <p:spPr bwMode="auto">
          <a:xfrm>
            <a:off x="554636" y="1911927"/>
            <a:ext cx="5123353" cy="23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000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99CACA"/>
              </a:buClr>
              <a:defRPr/>
            </a:pPr>
            <a:r>
              <a:rPr lang="de-DE" sz="1600" b="1" dirty="0">
                <a:latin typeface="Calibri" panose="020F0502020204030204" pitchFamily="34" charset="0"/>
              </a:rPr>
              <a:t>Arbeitsschwerpunkte</a:t>
            </a:r>
          </a:p>
          <a:p>
            <a:pPr marL="285750" indent="-285750">
              <a:spcBef>
                <a:spcPct val="20000"/>
              </a:spcBef>
              <a:buClr>
                <a:srgbClr val="99CACA"/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alibri" panose="020F0502020204030204" pitchFamily="34" charset="0"/>
              </a:rPr>
              <a:t>Bayernweite Beratung und </a:t>
            </a:r>
            <a:r>
              <a:rPr lang="de-DE" sz="1600" dirty="0" smtClean="0">
                <a:latin typeface="Calibri" panose="020F0502020204030204" pitchFamily="34" charset="0"/>
              </a:rPr>
              <a:t>Qualifizierung zur </a:t>
            </a:r>
            <a:r>
              <a:rPr lang="de-DE" sz="1600" dirty="0">
                <a:latin typeface="Calibri" panose="020F0502020204030204" pitchFamily="34" charset="0"/>
              </a:rPr>
              <a:t>Umsetzung </a:t>
            </a:r>
            <a:r>
              <a:rPr lang="de-DE" sz="1600" dirty="0" smtClean="0">
                <a:latin typeface="Calibri" panose="020F0502020204030204" pitchFamily="34" charset="0"/>
              </a:rPr>
              <a:t>des Anerkennungsgesetzes</a:t>
            </a:r>
          </a:p>
          <a:p>
            <a:pPr marL="285750" indent="-285750">
              <a:spcBef>
                <a:spcPct val="20000"/>
              </a:spcBef>
              <a:buClr>
                <a:srgbClr val="99CACA"/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latin typeface="Calibri" panose="020F0502020204030204" pitchFamily="34" charset="0"/>
              </a:rPr>
              <a:t>Aufbau- </a:t>
            </a:r>
            <a:r>
              <a:rPr lang="de-DE" sz="1600" dirty="0">
                <a:latin typeface="Calibri" panose="020F0502020204030204" pitchFamily="34" charset="0"/>
              </a:rPr>
              <a:t>und </a:t>
            </a:r>
            <a:r>
              <a:rPr lang="de-DE" sz="1600" dirty="0" smtClean="0">
                <a:latin typeface="Calibri" panose="020F0502020204030204" pitchFamily="34" charset="0"/>
              </a:rPr>
              <a:t>Bereitstellung der Qualifizierungsberatung </a:t>
            </a:r>
          </a:p>
          <a:p>
            <a:pPr marL="285750" indent="-285750">
              <a:spcBef>
                <a:spcPct val="20000"/>
              </a:spcBef>
              <a:buClr>
                <a:srgbClr val="99CACA"/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latin typeface="Calibri" panose="020F0502020204030204" pitchFamily="34" charset="0"/>
              </a:rPr>
              <a:t>Konzeption </a:t>
            </a:r>
            <a:r>
              <a:rPr lang="de-DE" sz="1600" dirty="0">
                <a:latin typeface="Calibri" panose="020F0502020204030204" pitchFamily="34" charset="0"/>
              </a:rPr>
              <a:t>und Durchführung von </a:t>
            </a:r>
            <a:r>
              <a:rPr lang="de-DE" sz="1600" dirty="0" smtClean="0">
                <a:latin typeface="Calibri" panose="020F0502020204030204" pitchFamily="34" charset="0"/>
              </a:rPr>
              <a:t>Qualifizierungsmaßnahmen</a:t>
            </a:r>
          </a:p>
          <a:p>
            <a:pPr marL="285750" indent="-285750">
              <a:spcBef>
                <a:spcPct val="20000"/>
              </a:spcBef>
              <a:buClr>
                <a:srgbClr val="99CACA"/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latin typeface="Calibri" panose="020F0502020204030204" pitchFamily="34" charset="0"/>
              </a:rPr>
              <a:t>Stärkung </a:t>
            </a:r>
            <a:r>
              <a:rPr lang="de-DE" sz="1600" dirty="0">
                <a:latin typeface="Calibri" panose="020F0502020204030204" pitchFamily="34" charset="0"/>
              </a:rPr>
              <a:t>der interkulturellen und </a:t>
            </a:r>
            <a:r>
              <a:rPr lang="de-DE" sz="1600" dirty="0" smtClean="0">
                <a:latin typeface="Calibri" panose="020F0502020204030204" pitchFamily="34" charset="0"/>
              </a:rPr>
              <a:t>migrationsspezifischen Kompetenz </a:t>
            </a:r>
            <a:r>
              <a:rPr lang="de-DE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sz="1600" dirty="0" smtClean="0">
                <a:latin typeface="Calibri" panose="020F0502020204030204" pitchFamily="34" charset="0"/>
              </a:rPr>
              <a:t>Interkulturelle </a:t>
            </a:r>
            <a:r>
              <a:rPr lang="de-DE" sz="1600" dirty="0">
                <a:latin typeface="Calibri" panose="020F0502020204030204" pitchFamily="34" charset="0"/>
              </a:rPr>
              <a:t>Öffnung und Diversity </a:t>
            </a:r>
            <a:r>
              <a:rPr lang="de-DE" sz="1600" dirty="0" smtClean="0">
                <a:latin typeface="Calibri" panose="020F0502020204030204" pitchFamily="34" charset="0"/>
              </a:rPr>
              <a:t>Management</a:t>
            </a:r>
          </a:p>
          <a:p>
            <a:pPr marL="285750" indent="-285750">
              <a:spcBef>
                <a:spcPct val="20000"/>
              </a:spcBef>
              <a:buClr>
                <a:srgbClr val="99CACA"/>
              </a:buClr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Calibri" panose="020F0502020204030204" pitchFamily="34" charset="0"/>
              </a:rPr>
              <a:t>Vernetzung </a:t>
            </a:r>
            <a:r>
              <a:rPr lang="de-DE" sz="1600" dirty="0" smtClean="0">
                <a:latin typeface="Calibri" panose="020F0502020204030204" pitchFamily="34" charset="0"/>
              </a:rPr>
              <a:t>vorhandener </a:t>
            </a:r>
            <a:r>
              <a:rPr lang="de-DE" sz="1600" dirty="0">
                <a:latin typeface="Calibri" panose="020F0502020204030204" pitchFamily="34" charset="0"/>
              </a:rPr>
              <a:t>Initiativen und </a:t>
            </a:r>
            <a:r>
              <a:rPr lang="de-DE" sz="1600" dirty="0" smtClean="0">
                <a:latin typeface="Calibri" panose="020F0502020204030204" pitchFamily="34" charset="0"/>
              </a:rPr>
              <a:t>Akteur*innen im </a:t>
            </a:r>
            <a:r>
              <a:rPr lang="de-DE" sz="1600" dirty="0">
                <a:latin typeface="Calibri" panose="020F0502020204030204" pitchFamily="34" charset="0"/>
              </a:rPr>
              <a:t>Bereich der Fachkräftesicherung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54635" y="5436057"/>
            <a:ext cx="5304589" cy="593487"/>
          </a:xfrm>
          <a:prstGeom prst="rect">
            <a:avLst/>
          </a:prstGeom>
          <a:solidFill>
            <a:srgbClr val="D8E7E4"/>
          </a:solidFill>
          <a:ln w="6350"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Aktuell bayernweit </a:t>
            </a:r>
            <a:r>
              <a:rPr lang="de-DE" sz="1600" b="1" dirty="0" smtClean="0">
                <a:solidFill>
                  <a:schemeClr val="tx1"/>
                </a:solidFill>
              </a:rPr>
              <a:t>44 </a:t>
            </a:r>
            <a:r>
              <a:rPr lang="de-DE" sz="1600" b="1" dirty="0">
                <a:solidFill>
                  <a:schemeClr val="tx1"/>
                </a:solidFill>
              </a:rPr>
              <a:t>Teilprojekte </a:t>
            </a:r>
            <a:r>
              <a:rPr lang="de-DE" sz="1600" dirty="0">
                <a:solidFill>
                  <a:schemeClr val="tx1"/>
                </a:solidFill>
              </a:rPr>
              <a:t/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mit </a:t>
            </a:r>
            <a:r>
              <a:rPr lang="de-DE" sz="1600" b="1" dirty="0" smtClean="0">
                <a:solidFill>
                  <a:schemeClr val="tx1"/>
                </a:solidFill>
              </a:rPr>
              <a:t>26 </a:t>
            </a:r>
            <a:r>
              <a:rPr lang="de-DE" sz="1600" b="1" dirty="0">
                <a:solidFill>
                  <a:schemeClr val="tx1"/>
                </a:solidFill>
              </a:rPr>
              <a:t>verschiedenen </a:t>
            </a:r>
            <a:r>
              <a:rPr lang="de-DE" sz="1600" b="1" dirty="0" smtClean="0">
                <a:solidFill>
                  <a:schemeClr val="tx1"/>
                </a:solidFill>
              </a:rPr>
              <a:t>Netzwerkpartner*innen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5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Teilprojekt </a:t>
            </a:r>
            <a:r>
              <a:rPr lang="de-DE" b="1" dirty="0" err="1" smtClean="0"/>
              <a:t>MigrAktiv</a:t>
            </a:r>
            <a:r>
              <a:rPr lang="de-DE" dirty="0" smtClean="0"/>
              <a:t> - </a:t>
            </a:r>
            <a:r>
              <a:rPr lang="de-DE" dirty="0"/>
              <a:t>Aktivierung der interkulturellen </a:t>
            </a:r>
            <a:r>
              <a:rPr lang="de-DE" dirty="0" smtClean="0"/>
              <a:t>Zivilgesellschaft: Arbeitsmarktintegration</a:t>
            </a:r>
            <a:r>
              <a:rPr lang="de-DE" dirty="0"/>
              <a:t>, Antirassismusarbeit und Professionalisierung von Migrantenorganisationen</a:t>
            </a:r>
          </a:p>
          <a:p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Empowerment</a:t>
            </a:r>
            <a:r>
              <a:rPr lang="de-DE" dirty="0" smtClean="0"/>
              <a:t> </a:t>
            </a:r>
            <a:r>
              <a:rPr lang="de-DE" dirty="0"/>
              <a:t>und </a:t>
            </a:r>
            <a:r>
              <a:rPr lang="de-DE" dirty="0" smtClean="0"/>
              <a:t>Professionalisierung von Migrantenorganisationen</a:t>
            </a:r>
          </a:p>
          <a:p>
            <a:pPr marL="342900" indent="-342900">
              <a:buFont typeface="+mj-lt"/>
              <a:buAutoNum type="arabicPeriod"/>
            </a:pPr>
            <a:endParaRPr lang="de-DE" sz="1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Arbeitsmarktintegration</a:t>
            </a:r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Antirassismus- und Antidiskriminierungsarbeit</a:t>
            </a:r>
          </a:p>
          <a:p>
            <a:endParaRPr lang="de-DE" dirty="0" smtClean="0"/>
          </a:p>
          <a:p>
            <a:endParaRPr lang="de-DE" dirty="0" smtClean="0"/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528" y="1142746"/>
            <a:ext cx="3240850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8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7"/>
          <p:cNvSpPr>
            <a:spLocks noGrp="1"/>
          </p:cNvSpPr>
          <p:nvPr>
            <p:ph type="title"/>
          </p:nvPr>
        </p:nvSpPr>
        <p:spPr>
          <a:xfrm>
            <a:off x="334297" y="1414463"/>
            <a:ext cx="9344691" cy="822325"/>
          </a:xfrm>
        </p:spPr>
        <p:txBody>
          <a:bodyPr/>
          <a:lstStyle/>
          <a:p>
            <a:pPr algn="ctr"/>
            <a:r>
              <a:rPr lang="de-DE" sz="2800" dirty="0">
                <a:solidFill>
                  <a:srgbClr val="336699"/>
                </a:solidFill>
                <a:latin typeface="Calibri" pitchFamily="32" charset="0"/>
              </a:rPr>
              <a:t>Formen der Anerkennung von ausländischen Qualifikationen </a:t>
            </a:r>
            <a:r>
              <a:rPr lang="de-DE" sz="2400" dirty="0">
                <a:solidFill>
                  <a:srgbClr val="336699"/>
                </a:solidFill>
                <a:latin typeface="Calibri" pitchFamily="32" charset="0"/>
              </a:rPr>
              <a:t/>
            </a:r>
            <a:br>
              <a:rPr lang="de-DE" sz="2400" dirty="0">
                <a:solidFill>
                  <a:srgbClr val="336699"/>
                </a:solidFill>
                <a:latin typeface="Calibri" pitchFamily="32" charset="0"/>
              </a:rPr>
            </a:br>
            <a:endParaRPr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feld 3"/>
          <p:cNvSpPr txBox="1">
            <a:spLocks noChangeArrowheads="1"/>
          </p:cNvSpPr>
          <p:nvPr/>
        </p:nvSpPr>
        <p:spPr bwMode="auto">
          <a:xfrm>
            <a:off x="695325" y="4230688"/>
            <a:ext cx="2852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22" name="Textfeld 7"/>
          <p:cNvSpPr txBox="1">
            <a:spLocks noChangeArrowheads="1"/>
          </p:cNvSpPr>
          <p:nvPr/>
        </p:nvSpPr>
        <p:spPr bwMode="auto">
          <a:xfrm>
            <a:off x="695325" y="4230688"/>
            <a:ext cx="3005138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23" name="Textfeld 6"/>
          <p:cNvSpPr txBox="1">
            <a:spLocks noChangeArrowheads="1"/>
          </p:cNvSpPr>
          <p:nvPr/>
        </p:nvSpPr>
        <p:spPr bwMode="auto">
          <a:xfrm>
            <a:off x="572294" y="4178678"/>
            <a:ext cx="29987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2800" b="1" dirty="0" smtClean="0">
                <a:solidFill>
                  <a:srgbClr val="000000"/>
                </a:solidFill>
              </a:rPr>
              <a:t>Ziel:</a:t>
            </a:r>
            <a:r>
              <a:rPr lang="de-DE" sz="2800" dirty="0" smtClean="0">
                <a:solidFill>
                  <a:srgbClr val="000000"/>
                </a:solidFill>
              </a:rPr>
              <a:t> Zugang zur Schul- oder Berufsausbildung </a:t>
            </a:r>
          </a:p>
        </p:txBody>
      </p:sp>
      <p:sp>
        <p:nvSpPr>
          <p:cNvPr id="24" name="Textfeld 12"/>
          <p:cNvSpPr txBox="1">
            <a:spLocks noChangeArrowheads="1"/>
          </p:cNvSpPr>
          <p:nvPr/>
        </p:nvSpPr>
        <p:spPr bwMode="auto">
          <a:xfrm>
            <a:off x="3700463" y="4178678"/>
            <a:ext cx="2998787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eaLnBrk="1" hangingPunct="1"/>
            <a:r>
              <a:rPr lang="de-DE" sz="2800" b="1" dirty="0" smtClean="0">
                <a:solidFill>
                  <a:srgbClr val="000000"/>
                </a:solidFill>
              </a:rPr>
              <a:t>Ziel:</a:t>
            </a:r>
            <a:r>
              <a:rPr lang="de-DE" sz="2800" dirty="0" smtClean="0">
                <a:solidFill>
                  <a:srgbClr val="000000"/>
                </a:solidFill>
              </a:rPr>
              <a:t> (weiter) zu studieren bzw. zu promovieren</a:t>
            </a:r>
          </a:p>
          <a:p>
            <a:pPr eaLnBrk="1" hangingPunct="1"/>
            <a:endParaRPr lang="de-DE" sz="1800" dirty="0" smtClean="0">
              <a:solidFill>
                <a:srgbClr val="000000"/>
              </a:solidFill>
            </a:endParaRPr>
          </a:p>
        </p:txBody>
      </p:sp>
      <p:sp>
        <p:nvSpPr>
          <p:cNvPr id="25" name="Textfeld 15"/>
          <p:cNvSpPr txBox="1">
            <a:spLocks noChangeArrowheads="1"/>
          </p:cNvSpPr>
          <p:nvPr/>
        </p:nvSpPr>
        <p:spPr bwMode="auto">
          <a:xfrm>
            <a:off x="6905625" y="4178678"/>
            <a:ext cx="30003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3000" b="1" dirty="0" smtClean="0">
                <a:solidFill>
                  <a:srgbClr val="000000"/>
                </a:solidFill>
              </a:rPr>
              <a:t>Ziel:</a:t>
            </a:r>
            <a:r>
              <a:rPr lang="de-DE" sz="3000" dirty="0" smtClean="0">
                <a:solidFill>
                  <a:srgbClr val="000000"/>
                </a:solidFill>
              </a:rPr>
              <a:t> im erlernten Beruf zu arbeiten</a:t>
            </a:r>
          </a:p>
        </p:txBody>
      </p:sp>
      <p:sp>
        <p:nvSpPr>
          <p:cNvPr id="26" name="Abgerundetes Rechteck 25"/>
          <p:cNvSpPr/>
          <p:nvPr/>
        </p:nvSpPr>
        <p:spPr>
          <a:xfrm>
            <a:off x="695325" y="2309813"/>
            <a:ext cx="2670175" cy="1365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800" dirty="0">
                <a:solidFill>
                  <a:srgbClr val="FFFFFF"/>
                </a:solidFill>
              </a:rPr>
              <a:t>Schulische Anerkennung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3822700" y="2309813"/>
            <a:ext cx="2638425" cy="1365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800" dirty="0">
                <a:solidFill>
                  <a:srgbClr val="FFFFFF"/>
                </a:solidFill>
              </a:rPr>
              <a:t>Akademische Anerkennung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6913563" y="2309813"/>
            <a:ext cx="2765425" cy="1365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800" dirty="0">
                <a:solidFill>
                  <a:srgbClr val="FFFFFF"/>
                </a:solidFill>
              </a:rPr>
              <a:t>Berufliche Anerkennung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1"/>
          <p:cNvGrpSpPr>
            <a:grpSpLocks/>
          </p:cNvGrpSpPr>
          <p:nvPr/>
        </p:nvGrpSpPr>
        <p:grpSpPr bwMode="auto">
          <a:xfrm>
            <a:off x="491613" y="2133600"/>
            <a:ext cx="8819535" cy="3755293"/>
            <a:chOff x="248541" y="1921982"/>
            <a:chExt cx="8544022" cy="3068914"/>
          </a:xfrm>
        </p:grpSpPr>
        <p:sp>
          <p:nvSpPr>
            <p:cNvPr id="6" name="Freihandform 5"/>
            <p:cNvSpPr/>
            <p:nvPr/>
          </p:nvSpPr>
          <p:spPr>
            <a:xfrm>
              <a:off x="6300357" y="3522310"/>
              <a:ext cx="1439161" cy="4229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87613"/>
                  </a:lnTo>
                  <a:lnTo>
                    <a:pt x="1773650" y="287613"/>
                  </a:lnTo>
                  <a:lnTo>
                    <a:pt x="1773650" y="422048"/>
                  </a:lnTo>
                </a:path>
              </a:pathLst>
            </a:cu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7" name="Freihandform 6"/>
            <p:cNvSpPr/>
            <p:nvPr/>
          </p:nvSpPr>
          <p:spPr>
            <a:xfrm>
              <a:off x="6255682" y="3584715"/>
              <a:ext cx="90945" cy="42157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422048"/>
                  </a:lnTo>
                </a:path>
              </a:pathLst>
            </a:cu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8" name="Freihandform 7"/>
            <p:cNvSpPr/>
            <p:nvPr/>
          </p:nvSpPr>
          <p:spPr>
            <a:xfrm>
              <a:off x="4527732" y="3522310"/>
              <a:ext cx="1772625" cy="4229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773650" y="0"/>
                  </a:moveTo>
                  <a:lnTo>
                    <a:pt x="1773650" y="287613"/>
                  </a:lnTo>
                  <a:lnTo>
                    <a:pt x="0" y="287613"/>
                  </a:lnTo>
                  <a:lnTo>
                    <a:pt x="0" y="422048"/>
                  </a:lnTo>
                </a:path>
              </a:pathLst>
            </a:cu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9" name="Freihandform 8"/>
            <p:cNvSpPr/>
            <p:nvPr/>
          </p:nvSpPr>
          <p:spPr>
            <a:xfrm>
              <a:off x="4084177" y="2505811"/>
              <a:ext cx="2216180" cy="42157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87613"/>
                  </a:lnTo>
                  <a:lnTo>
                    <a:pt x="2217063" y="287613"/>
                  </a:lnTo>
                  <a:lnTo>
                    <a:pt x="2217063" y="422048"/>
                  </a:lnTo>
                </a:path>
              </a:pathLst>
            </a:cu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10" name="Freihandform 9"/>
            <p:cNvSpPr/>
            <p:nvPr/>
          </p:nvSpPr>
          <p:spPr>
            <a:xfrm>
              <a:off x="1853637" y="3522310"/>
              <a:ext cx="899875" cy="4229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87613"/>
                  </a:lnTo>
                  <a:lnTo>
                    <a:pt x="886825" y="287613"/>
                  </a:lnTo>
                  <a:lnTo>
                    <a:pt x="886825" y="422048"/>
                  </a:lnTo>
                </a:path>
              </a:pathLst>
            </a:cu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11" name="Freihandform 10"/>
            <p:cNvSpPr/>
            <p:nvPr/>
          </p:nvSpPr>
          <p:spPr>
            <a:xfrm>
              <a:off x="966526" y="3522310"/>
              <a:ext cx="887110" cy="4229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86825" y="0"/>
                  </a:moveTo>
                  <a:lnTo>
                    <a:pt x="886825" y="287613"/>
                  </a:lnTo>
                  <a:lnTo>
                    <a:pt x="0" y="287613"/>
                  </a:lnTo>
                  <a:lnTo>
                    <a:pt x="0" y="422048"/>
                  </a:lnTo>
                </a:path>
              </a:pathLst>
            </a:cu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12" name="Freihandform 11"/>
            <p:cNvSpPr/>
            <p:nvPr/>
          </p:nvSpPr>
          <p:spPr>
            <a:xfrm>
              <a:off x="1866401" y="2505811"/>
              <a:ext cx="2217776" cy="42157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17063" y="0"/>
                  </a:moveTo>
                  <a:lnTo>
                    <a:pt x="2217063" y="287613"/>
                  </a:lnTo>
                  <a:lnTo>
                    <a:pt x="0" y="287613"/>
                  </a:lnTo>
                  <a:lnTo>
                    <a:pt x="0" y="422048"/>
                  </a:lnTo>
                </a:path>
              </a:pathLst>
            </a:cu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13" name="Freihandform 12"/>
            <p:cNvSpPr/>
            <p:nvPr/>
          </p:nvSpPr>
          <p:spPr>
            <a:xfrm>
              <a:off x="2340270" y="1921982"/>
              <a:ext cx="3484621" cy="615724"/>
            </a:xfrm>
            <a:custGeom>
              <a:avLst/>
              <a:gdLst>
                <a:gd name="connsiteX0" fmla="*/ 0 w 3486069"/>
                <a:gd name="connsiteY0" fmla="*/ 92149 h 921492"/>
                <a:gd name="connsiteX1" fmla="*/ 92149 w 3486069"/>
                <a:gd name="connsiteY1" fmla="*/ 0 h 921492"/>
                <a:gd name="connsiteX2" fmla="*/ 3393920 w 3486069"/>
                <a:gd name="connsiteY2" fmla="*/ 0 h 921492"/>
                <a:gd name="connsiteX3" fmla="*/ 3486069 w 3486069"/>
                <a:gd name="connsiteY3" fmla="*/ 92149 h 921492"/>
                <a:gd name="connsiteX4" fmla="*/ 3486069 w 3486069"/>
                <a:gd name="connsiteY4" fmla="*/ 829343 h 921492"/>
                <a:gd name="connsiteX5" fmla="*/ 3393920 w 3486069"/>
                <a:gd name="connsiteY5" fmla="*/ 921492 h 921492"/>
                <a:gd name="connsiteX6" fmla="*/ 92149 w 3486069"/>
                <a:gd name="connsiteY6" fmla="*/ 921492 h 921492"/>
                <a:gd name="connsiteX7" fmla="*/ 0 w 3486069"/>
                <a:gd name="connsiteY7" fmla="*/ 829343 h 921492"/>
                <a:gd name="connsiteX8" fmla="*/ 0 w 3486069"/>
                <a:gd name="connsiteY8" fmla="*/ 92149 h 9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6069" h="921492">
                  <a:moveTo>
                    <a:pt x="0" y="92149"/>
                  </a:moveTo>
                  <a:cubicBezTo>
                    <a:pt x="0" y="41257"/>
                    <a:pt x="41257" y="0"/>
                    <a:pt x="92149" y="0"/>
                  </a:cubicBezTo>
                  <a:lnTo>
                    <a:pt x="3393920" y="0"/>
                  </a:lnTo>
                  <a:cubicBezTo>
                    <a:pt x="3444812" y="0"/>
                    <a:pt x="3486069" y="41257"/>
                    <a:pt x="3486069" y="92149"/>
                  </a:cubicBezTo>
                  <a:lnTo>
                    <a:pt x="3486069" y="829343"/>
                  </a:lnTo>
                  <a:cubicBezTo>
                    <a:pt x="3486069" y="880235"/>
                    <a:pt x="3444812" y="921492"/>
                    <a:pt x="3393920" y="921492"/>
                  </a:cubicBezTo>
                  <a:lnTo>
                    <a:pt x="92149" y="921492"/>
                  </a:lnTo>
                  <a:cubicBezTo>
                    <a:pt x="41257" y="921492"/>
                    <a:pt x="0" y="880235"/>
                    <a:pt x="0" y="829343"/>
                  </a:cubicBezTo>
                  <a:lnTo>
                    <a:pt x="0" y="92149"/>
                  </a:lnTo>
                  <a:close/>
                </a:path>
              </a:pathLst>
            </a:custGeom>
            <a:solidFill>
              <a:srgbClr val="C3CEFD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5090" tIns="65090" rIns="65090" bIns="6509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>
                  <a:solidFill>
                    <a:sysClr val="windowText" lastClr="000000"/>
                  </a:solidFill>
                  <a:latin typeface="Calibri"/>
                </a:rPr>
                <a:t>Berufliche Anerkennung</a:t>
              </a:r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248541" y="3953595"/>
              <a:ext cx="1629028" cy="1037301"/>
            </a:xfrm>
            <a:custGeom>
              <a:avLst/>
              <a:gdLst>
                <a:gd name="connsiteX0" fmla="*/ 0 w 1451168"/>
                <a:gd name="connsiteY0" fmla="*/ 92149 h 921492"/>
                <a:gd name="connsiteX1" fmla="*/ 92149 w 1451168"/>
                <a:gd name="connsiteY1" fmla="*/ 0 h 921492"/>
                <a:gd name="connsiteX2" fmla="*/ 1359019 w 1451168"/>
                <a:gd name="connsiteY2" fmla="*/ 0 h 921492"/>
                <a:gd name="connsiteX3" fmla="*/ 1451168 w 1451168"/>
                <a:gd name="connsiteY3" fmla="*/ 92149 h 921492"/>
                <a:gd name="connsiteX4" fmla="*/ 1451168 w 1451168"/>
                <a:gd name="connsiteY4" fmla="*/ 829343 h 921492"/>
                <a:gd name="connsiteX5" fmla="*/ 1359019 w 1451168"/>
                <a:gd name="connsiteY5" fmla="*/ 921492 h 921492"/>
                <a:gd name="connsiteX6" fmla="*/ 92149 w 1451168"/>
                <a:gd name="connsiteY6" fmla="*/ 921492 h 921492"/>
                <a:gd name="connsiteX7" fmla="*/ 0 w 1451168"/>
                <a:gd name="connsiteY7" fmla="*/ 829343 h 921492"/>
                <a:gd name="connsiteX8" fmla="*/ 0 w 1451168"/>
                <a:gd name="connsiteY8" fmla="*/ 92149 h 9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168" h="921492">
                  <a:moveTo>
                    <a:pt x="0" y="92149"/>
                  </a:moveTo>
                  <a:cubicBezTo>
                    <a:pt x="0" y="41257"/>
                    <a:pt x="41257" y="0"/>
                    <a:pt x="92149" y="0"/>
                  </a:cubicBezTo>
                  <a:lnTo>
                    <a:pt x="1359019" y="0"/>
                  </a:lnTo>
                  <a:cubicBezTo>
                    <a:pt x="1409911" y="0"/>
                    <a:pt x="1451168" y="41257"/>
                    <a:pt x="1451168" y="92149"/>
                  </a:cubicBezTo>
                  <a:lnTo>
                    <a:pt x="1451168" y="829343"/>
                  </a:lnTo>
                  <a:cubicBezTo>
                    <a:pt x="1451168" y="880235"/>
                    <a:pt x="1409911" y="921492"/>
                    <a:pt x="1359019" y="921492"/>
                  </a:cubicBezTo>
                  <a:lnTo>
                    <a:pt x="92149" y="921492"/>
                  </a:lnTo>
                  <a:cubicBezTo>
                    <a:pt x="41257" y="921492"/>
                    <a:pt x="0" y="880235"/>
                    <a:pt x="0" y="829343"/>
                  </a:cubicBezTo>
                  <a:lnTo>
                    <a:pt x="0" y="92149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8900" tIns="68900" rIns="68900" bIns="6890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de-DE" sz="1400" b="1" dirty="0">
                  <a:solidFill>
                    <a:sysClr val="windowText" lastClr="000000"/>
                  </a:solidFill>
                  <a:latin typeface="Calibri"/>
                </a:rPr>
                <a:t>Bundesrechtlich geregelt</a:t>
              </a:r>
            </a:p>
            <a:p>
              <a:pPr algn="ctr" defTabSz="488950" fontAlgn="auto">
                <a:lnSpc>
                  <a:spcPct val="90000"/>
                </a:lnSpc>
                <a:spcAft>
                  <a:spcPts val="1800"/>
                </a:spcAft>
                <a:defRPr/>
              </a:pPr>
              <a:r>
                <a:rPr lang="de-DE" sz="1200" dirty="0">
                  <a:solidFill>
                    <a:sysClr val="windowText" lastClr="000000"/>
                  </a:solidFill>
                  <a:latin typeface="Calibri"/>
                </a:rPr>
                <a:t>(z.B. </a:t>
              </a:r>
              <a:r>
                <a:rPr lang="de-DE" sz="1200" dirty="0" smtClean="0">
                  <a:solidFill>
                    <a:sysClr val="windowText" lastClr="000000"/>
                  </a:solidFill>
                  <a:latin typeface="Calibri"/>
                </a:rPr>
                <a:t>akademische Heilberufe)</a:t>
              </a:r>
              <a:endParaRPr lang="de-DE" sz="120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2169550" y="3953595"/>
              <a:ext cx="1629028" cy="1037301"/>
            </a:xfrm>
            <a:custGeom>
              <a:avLst/>
              <a:gdLst>
                <a:gd name="connsiteX0" fmla="*/ 0 w 1451168"/>
                <a:gd name="connsiteY0" fmla="*/ 92149 h 921492"/>
                <a:gd name="connsiteX1" fmla="*/ 92149 w 1451168"/>
                <a:gd name="connsiteY1" fmla="*/ 0 h 921492"/>
                <a:gd name="connsiteX2" fmla="*/ 1359019 w 1451168"/>
                <a:gd name="connsiteY2" fmla="*/ 0 h 921492"/>
                <a:gd name="connsiteX3" fmla="*/ 1451168 w 1451168"/>
                <a:gd name="connsiteY3" fmla="*/ 92149 h 921492"/>
                <a:gd name="connsiteX4" fmla="*/ 1451168 w 1451168"/>
                <a:gd name="connsiteY4" fmla="*/ 829343 h 921492"/>
                <a:gd name="connsiteX5" fmla="*/ 1359019 w 1451168"/>
                <a:gd name="connsiteY5" fmla="*/ 921492 h 921492"/>
                <a:gd name="connsiteX6" fmla="*/ 92149 w 1451168"/>
                <a:gd name="connsiteY6" fmla="*/ 921492 h 921492"/>
                <a:gd name="connsiteX7" fmla="*/ 0 w 1451168"/>
                <a:gd name="connsiteY7" fmla="*/ 829343 h 921492"/>
                <a:gd name="connsiteX8" fmla="*/ 0 w 1451168"/>
                <a:gd name="connsiteY8" fmla="*/ 92149 h 9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168" h="921492">
                  <a:moveTo>
                    <a:pt x="0" y="92149"/>
                  </a:moveTo>
                  <a:cubicBezTo>
                    <a:pt x="0" y="41257"/>
                    <a:pt x="41257" y="0"/>
                    <a:pt x="92149" y="0"/>
                  </a:cubicBezTo>
                  <a:lnTo>
                    <a:pt x="1359019" y="0"/>
                  </a:lnTo>
                  <a:cubicBezTo>
                    <a:pt x="1409911" y="0"/>
                    <a:pt x="1451168" y="41257"/>
                    <a:pt x="1451168" y="92149"/>
                  </a:cubicBezTo>
                  <a:lnTo>
                    <a:pt x="1451168" y="829343"/>
                  </a:lnTo>
                  <a:cubicBezTo>
                    <a:pt x="1451168" y="880235"/>
                    <a:pt x="1409911" y="921492"/>
                    <a:pt x="1359019" y="921492"/>
                  </a:cubicBezTo>
                  <a:lnTo>
                    <a:pt x="92149" y="921492"/>
                  </a:lnTo>
                  <a:cubicBezTo>
                    <a:pt x="41257" y="921492"/>
                    <a:pt x="0" y="880235"/>
                    <a:pt x="0" y="829343"/>
                  </a:cubicBezTo>
                  <a:lnTo>
                    <a:pt x="0" y="92149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5090" tIns="65090" rIns="65090" bIns="65090" spcCol="1270" anchor="ctr"/>
            <a:lstStyle/>
            <a:p>
              <a:pPr algn="ctr" defTabSz="444500" fontAlgn="auto">
                <a:lnSpc>
                  <a:spcPct val="90000"/>
                </a:lnSpc>
                <a:spcBef>
                  <a:spcPts val="600"/>
                </a:spcBef>
                <a:spcAft>
                  <a:spcPct val="35000"/>
                </a:spcAft>
                <a:defRPr/>
              </a:pPr>
              <a:r>
                <a:rPr lang="de-DE" sz="1400" b="1" dirty="0">
                  <a:solidFill>
                    <a:sysClr val="windowText" lastClr="000000"/>
                  </a:solidFill>
                  <a:latin typeface="Calibri"/>
                </a:rPr>
                <a:t>Landesrechtlich geregelt</a:t>
              </a:r>
              <a:endParaRPr lang="de-DE" sz="1200" dirty="0">
                <a:solidFill>
                  <a:sysClr val="windowText" lastClr="000000"/>
                </a:solidFill>
                <a:latin typeface="Calibri"/>
              </a:endParaRPr>
            </a:p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200" dirty="0">
                  <a:solidFill>
                    <a:sysClr val="windowText" lastClr="000000"/>
                  </a:solidFill>
                  <a:latin typeface="Calibri"/>
                </a:rPr>
                <a:t>(z.B. </a:t>
              </a:r>
              <a:r>
                <a:rPr lang="de-DE" sz="1200" dirty="0" smtClean="0">
                  <a:solidFill>
                    <a:sysClr val="windowText" lastClr="000000"/>
                  </a:solidFill>
                  <a:latin typeface="Calibri"/>
                </a:rPr>
                <a:t>Lehrer*innen)</a:t>
              </a:r>
              <a:endParaRPr lang="de-DE" sz="120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5579181" y="2906586"/>
              <a:ext cx="1451925" cy="626818"/>
            </a:xfrm>
            <a:custGeom>
              <a:avLst/>
              <a:gdLst>
                <a:gd name="connsiteX0" fmla="*/ 0 w 1451168"/>
                <a:gd name="connsiteY0" fmla="*/ 92149 h 921492"/>
                <a:gd name="connsiteX1" fmla="*/ 92149 w 1451168"/>
                <a:gd name="connsiteY1" fmla="*/ 0 h 921492"/>
                <a:gd name="connsiteX2" fmla="*/ 1359019 w 1451168"/>
                <a:gd name="connsiteY2" fmla="*/ 0 h 921492"/>
                <a:gd name="connsiteX3" fmla="*/ 1451168 w 1451168"/>
                <a:gd name="connsiteY3" fmla="*/ 92149 h 921492"/>
                <a:gd name="connsiteX4" fmla="*/ 1451168 w 1451168"/>
                <a:gd name="connsiteY4" fmla="*/ 829343 h 921492"/>
                <a:gd name="connsiteX5" fmla="*/ 1359019 w 1451168"/>
                <a:gd name="connsiteY5" fmla="*/ 921492 h 921492"/>
                <a:gd name="connsiteX6" fmla="*/ 92149 w 1451168"/>
                <a:gd name="connsiteY6" fmla="*/ 921492 h 921492"/>
                <a:gd name="connsiteX7" fmla="*/ 0 w 1451168"/>
                <a:gd name="connsiteY7" fmla="*/ 829343 h 921492"/>
                <a:gd name="connsiteX8" fmla="*/ 0 w 1451168"/>
                <a:gd name="connsiteY8" fmla="*/ 92149 h 9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168" h="921492">
                  <a:moveTo>
                    <a:pt x="0" y="92149"/>
                  </a:moveTo>
                  <a:cubicBezTo>
                    <a:pt x="0" y="41257"/>
                    <a:pt x="41257" y="0"/>
                    <a:pt x="92149" y="0"/>
                  </a:cubicBezTo>
                  <a:lnTo>
                    <a:pt x="1359019" y="0"/>
                  </a:lnTo>
                  <a:cubicBezTo>
                    <a:pt x="1409911" y="0"/>
                    <a:pt x="1451168" y="41257"/>
                    <a:pt x="1451168" y="92149"/>
                  </a:cubicBezTo>
                  <a:lnTo>
                    <a:pt x="1451168" y="829343"/>
                  </a:lnTo>
                  <a:cubicBezTo>
                    <a:pt x="1451168" y="880235"/>
                    <a:pt x="1409911" y="921492"/>
                    <a:pt x="1359019" y="921492"/>
                  </a:cubicBezTo>
                  <a:lnTo>
                    <a:pt x="92149" y="921492"/>
                  </a:lnTo>
                  <a:cubicBezTo>
                    <a:pt x="41257" y="921492"/>
                    <a:pt x="0" y="880235"/>
                    <a:pt x="0" y="829343"/>
                  </a:cubicBezTo>
                  <a:lnTo>
                    <a:pt x="0" y="92149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5090" tIns="65090" rIns="65090" bIns="6509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600" b="1" dirty="0">
                  <a:solidFill>
                    <a:sysClr val="windowText" lastClr="000000"/>
                  </a:solidFill>
                  <a:latin typeface="Calibri"/>
                </a:rPr>
                <a:t>Nicht-reglementierte Berufe</a:t>
              </a:r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4084177" y="3953595"/>
              <a:ext cx="1555634" cy="1037301"/>
            </a:xfrm>
            <a:custGeom>
              <a:avLst/>
              <a:gdLst>
                <a:gd name="connsiteX0" fmla="*/ 0 w 1451168"/>
                <a:gd name="connsiteY0" fmla="*/ 92149 h 921492"/>
                <a:gd name="connsiteX1" fmla="*/ 92149 w 1451168"/>
                <a:gd name="connsiteY1" fmla="*/ 0 h 921492"/>
                <a:gd name="connsiteX2" fmla="*/ 1359019 w 1451168"/>
                <a:gd name="connsiteY2" fmla="*/ 0 h 921492"/>
                <a:gd name="connsiteX3" fmla="*/ 1451168 w 1451168"/>
                <a:gd name="connsiteY3" fmla="*/ 92149 h 921492"/>
                <a:gd name="connsiteX4" fmla="*/ 1451168 w 1451168"/>
                <a:gd name="connsiteY4" fmla="*/ 829343 h 921492"/>
                <a:gd name="connsiteX5" fmla="*/ 1359019 w 1451168"/>
                <a:gd name="connsiteY5" fmla="*/ 921492 h 921492"/>
                <a:gd name="connsiteX6" fmla="*/ 92149 w 1451168"/>
                <a:gd name="connsiteY6" fmla="*/ 921492 h 921492"/>
                <a:gd name="connsiteX7" fmla="*/ 0 w 1451168"/>
                <a:gd name="connsiteY7" fmla="*/ 829343 h 921492"/>
                <a:gd name="connsiteX8" fmla="*/ 0 w 1451168"/>
                <a:gd name="connsiteY8" fmla="*/ 92149 h 9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168" h="921492">
                  <a:moveTo>
                    <a:pt x="0" y="92149"/>
                  </a:moveTo>
                  <a:cubicBezTo>
                    <a:pt x="0" y="41257"/>
                    <a:pt x="41257" y="0"/>
                    <a:pt x="92149" y="0"/>
                  </a:cubicBezTo>
                  <a:lnTo>
                    <a:pt x="1359019" y="0"/>
                  </a:lnTo>
                  <a:cubicBezTo>
                    <a:pt x="1409911" y="0"/>
                    <a:pt x="1451168" y="41257"/>
                    <a:pt x="1451168" y="92149"/>
                  </a:cubicBezTo>
                  <a:lnTo>
                    <a:pt x="1451168" y="829343"/>
                  </a:lnTo>
                  <a:cubicBezTo>
                    <a:pt x="1451168" y="880235"/>
                    <a:pt x="1409911" y="921492"/>
                    <a:pt x="1359019" y="921492"/>
                  </a:cubicBezTo>
                  <a:lnTo>
                    <a:pt x="92149" y="921492"/>
                  </a:lnTo>
                  <a:cubicBezTo>
                    <a:pt x="41257" y="921492"/>
                    <a:pt x="0" y="880235"/>
                    <a:pt x="0" y="829343"/>
                  </a:cubicBezTo>
                  <a:lnTo>
                    <a:pt x="0" y="92149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5090" tIns="65090" rIns="65090" bIns="65090" spcCol="1270" anchor="ctr"/>
            <a:lstStyle/>
            <a:p>
              <a:pPr algn="ctr" defTabSz="444500" fontAlgn="auto">
                <a:lnSpc>
                  <a:spcPct val="90000"/>
                </a:lnSpc>
                <a:spcBef>
                  <a:spcPts val="600"/>
                </a:spcBef>
                <a:spcAft>
                  <a:spcPct val="35000"/>
                </a:spcAft>
                <a:defRPr/>
              </a:pPr>
              <a:r>
                <a:rPr lang="de-DE" sz="1400" b="1" dirty="0" smtClean="0">
                  <a:solidFill>
                    <a:sysClr val="windowText" lastClr="000000"/>
                  </a:solidFill>
                  <a:latin typeface="Calibri"/>
                </a:rPr>
                <a:t>Ausbildungsberufe</a:t>
              </a:r>
              <a:endParaRPr lang="de-DE" sz="1400" b="1" dirty="0">
                <a:solidFill>
                  <a:sysClr val="windowText" lastClr="000000"/>
                </a:solidFill>
                <a:latin typeface="Calibri"/>
              </a:endParaRPr>
            </a:p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200" dirty="0">
                  <a:solidFill>
                    <a:sysClr val="windowText" lastClr="000000"/>
                  </a:solidFill>
                  <a:latin typeface="Calibri"/>
                </a:rPr>
                <a:t>(rund 350 Ausbildungsberufe im dualen System)</a:t>
              </a:r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5724374" y="3953595"/>
              <a:ext cx="1520532" cy="1037301"/>
            </a:xfrm>
            <a:custGeom>
              <a:avLst/>
              <a:gdLst>
                <a:gd name="connsiteX0" fmla="*/ 0 w 1451168"/>
                <a:gd name="connsiteY0" fmla="*/ 92149 h 921492"/>
                <a:gd name="connsiteX1" fmla="*/ 92149 w 1451168"/>
                <a:gd name="connsiteY1" fmla="*/ 0 h 921492"/>
                <a:gd name="connsiteX2" fmla="*/ 1359019 w 1451168"/>
                <a:gd name="connsiteY2" fmla="*/ 0 h 921492"/>
                <a:gd name="connsiteX3" fmla="*/ 1451168 w 1451168"/>
                <a:gd name="connsiteY3" fmla="*/ 92149 h 921492"/>
                <a:gd name="connsiteX4" fmla="*/ 1451168 w 1451168"/>
                <a:gd name="connsiteY4" fmla="*/ 829343 h 921492"/>
                <a:gd name="connsiteX5" fmla="*/ 1359019 w 1451168"/>
                <a:gd name="connsiteY5" fmla="*/ 921492 h 921492"/>
                <a:gd name="connsiteX6" fmla="*/ 92149 w 1451168"/>
                <a:gd name="connsiteY6" fmla="*/ 921492 h 921492"/>
                <a:gd name="connsiteX7" fmla="*/ 0 w 1451168"/>
                <a:gd name="connsiteY7" fmla="*/ 829343 h 921492"/>
                <a:gd name="connsiteX8" fmla="*/ 0 w 1451168"/>
                <a:gd name="connsiteY8" fmla="*/ 92149 h 9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168" h="921492">
                  <a:moveTo>
                    <a:pt x="0" y="92149"/>
                  </a:moveTo>
                  <a:cubicBezTo>
                    <a:pt x="0" y="41257"/>
                    <a:pt x="41257" y="0"/>
                    <a:pt x="92149" y="0"/>
                  </a:cubicBezTo>
                  <a:lnTo>
                    <a:pt x="1359019" y="0"/>
                  </a:lnTo>
                  <a:cubicBezTo>
                    <a:pt x="1409911" y="0"/>
                    <a:pt x="1451168" y="41257"/>
                    <a:pt x="1451168" y="92149"/>
                  </a:cubicBezTo>
                  <a:lnTo>
                    <a:pt x="1451168" y="829343"/>
                  </a:lnTo>
                  <a:cubicBezTo>
                    <a:pt x="1451168" y="880235"/>
                    <a:pt x="1409911" y="921492"/>
                    <a:pt x="1359019" y="921492"/>
                  </a:cubicBezTo>
                  <a:lnTo>
                    <a:pt x="92149" y="921492"/>
                  </a:lnTo>
                  <a:cubicBezTo>
                    <a:pt x="41257" y="921492"/>
                    <a:pt x="0" y="880235"/>
                    <a:pt x="0" y="829343"/>
                  </a:cubicBezTo>
                  <a:lnTo>
                    <a:pt x="0" y="92149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5090" tIns="65090" rIns="65090" bIns="6509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de-DE" sz="1400" b="1" dirty="0" smtClean="0">
                  <a:solidFill>
                    <a:sysClr val="windowText" lastClr="000000"/>
                  </a:solidFill>
                  <a:latin typeface="Calibri"/>
                </a:rPr>
                <a:t>Landesrechtliche </a:t>
              </a:r>
              <a:endParaRPr lang="de-DE" sz="1400" b="1" dirty="0">
                <a:solidFill>
                  <a:sysClr val="windowText" lastClr="000000"/>
                </a:solidFill>
                <a:latin typeface="Calibri"/>
              </a:endParaRPr>
            </a:p>
            <a:p>
              <a:pPr algn="ctr" defTabSz="444500" fontAlgn="auto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de-DE" sz="1400" b="1" dirty="0">
                  <a:solidFill>
                    <a:sysClr val="windowText" lastClr="000000"/>
                  </a:solidFill>
                  <a:latin typeface="Calibri"/>
                </a:rPr>
                <a:t> Ausbildungen</a:t>
              </a:r>
            </a:p>
            <a:p>
              <a:pPr algn="ctr" defTabSz="444500" fontAlgn="auto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de-DE" sz="1200" dirty="0">
                  <a:solidFill>
                    <a:sysClr val="windowText" lastClr="000000"/>
                  </a:solidFill>
                  <a:latin typeface="Calibri"/>
                </a:rPr>
                <a:t>(z.B. techn. </a:t>
              </a:r>
              <a:r>
                <a:rPr lang="de-DE" sz="1200" dirty="0" smtClean="0">
                  <a:solidFill>
                    <a:sysClr val="windowText" lastClr="000000"/>
                  </a:solidFill>
                  <a:latin typeface="Calibri"/>
                </a:rPr>
                <a:t>Assistent*in)</a:t>
              </a:r>
              <a:endParaRPr lang="de-DE" sz="120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7308727" y="3953595"/>
              <a:ext cx="1483836" cy="1037301"/>
            </a:xfrm>
            <a:custGeom>
              <a:avLst/>
              <a:gdLst>
                <a:gd name="connsiteX0" fmla="*/ 0 w 1451168"/>
                <a:gd name="connsiteY0" fmla="*/ 92149 h 921492"/>
                <a:gd name="connsiteX1" fmla="*/ 92149 w 1451168"/>
                <a:gd name="connsiteY1" fmla="*/ 0 h 921492"/>
                <a:gd name="connsiteX2" fmla="*/ 1359019 w 1451168"/>
                <a:gd name="connsiteY2" fmla="*/ 0 h 921492"/>
                <a:gd name="connsiteX3" fmla="*/ 1451168 w 1451168"/>
                <a:gd name="connsiteY3" fmla="*/ 92149 h 921492"/>
                <a:gd name="connsiteX4" fmla="*/ 1451168 w 1451168"/>
                <a:gd name="connsiteY4" fmla="*/ 829343 h 921492"/>
                <a:gd name="connsiteX5" fmla="*/ 1359019 w 1451168"/>
                <a:gd name="connsiteY5" fmla="*/ 921492 h 921492"/>
                <a:gd name="connsiteX6" fmla="*/ 92149 w 1451168"/>
                <a:gd name="connsiteY6" fmla="*/ 921492 h 921492"/>
                <a:gd name="connsiteX7" fmla="*/ 0 w 1451168"/>
                <a:gd name="connsiteY7" fmla="*/ 829343 h 921492"/>
                <a:gd name="connsiteX8" fmla="*/ 0 w 1451168"/>
                <a:gd name="connsiteY8" fmla="*/ 92149 h 9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168" h="921492">
                  <a:moveTo>
                    <a:pt x="0" y="92149"/>
                  </a:moveTo>
                  <a:cubicBezTo>
                    <a:pt x="0" y="41257"/>
                    <a:pt x="41257" y="0"/>
                    <a:pt x="92149" y="0"/>
                  </a:cubicBezTo>
                  <a:lnTo>
                    <a:pt x="1359019" y="0"/>
                  </a:lnTo>
                  <a:cubicBezTo>
                    <a:pt x="1409911" y="0"/>
                    <a:pt x="1451168" y="41257"/>
                    <a:pt x="1451168" y="92149"/>
                  </a:cubicBezTo>
                  <a:lnTo>
                    <a:pt x="1451168" y="829343"/>
                  </a:lnTo>
                  <a:cubicBezTo>
                    <a:pt x="1451168" y="880235"/>
                    <a:pt x="1409911" y="921492"/>
                    <a:pt x="1359019" y="921492"/>
                  </a:cubicBezTo>
                  <a:lnTo>
                    <a:pt x="92149" y="921492"/>
                  </a:lnTo>
                  <a:cubicBezTo>
                    <a:pt x="41257" y="921492"/>
                    <a:pt x="0" y="880235"/>
                    <a:pt x="0" y="829343"/>
                  </a:cubicBezTo>
                  <a:lnTo>
                    <a:pt x="0" y="92149"/>
                  </a:ln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5090" tIns="65090" rIns="65090" bIns="6509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200" b="1" dirty="0" smtClean="0">
                  <a:solidFill>
                    <a:sysClr val="windowText" lastClr="000000"/>
                  </a:solidFill>
                  <a:latin typeface="Calibri"/>
                </a:rPr>
                <a:t>Hochschulabschlüsse nicht-reglementierter </a:t>
              </a:r>
              <a:r>
                <a:rPr lang="de-DE" sz="1200" b="1" dirty="0">
                  <a:solidFill>
                    <a:sysClr val="windowText" lastClr="000000"/>
                  </a:solidFill>
                  <a:latin typeface="Calibri"/>
                </a:rPr>
                <a:t>Berufe</a:t>
              </a:r>
            </a:p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200" dirty="0">
                  <a:solidFill>
                    <a:sysClr val="windowText" lastClr="000000"/>
                  </a:solidFill>
                  <a:latin typeface="Calibri"/>
                </a:rPr>
                <a:t>(z.B. </a:t>
              </a:r>
              <a:r>
                <a:rPr lang="de-DE" sz="1200" dirty="0" smtClean="0">
                  <a:solidFill>
                    <a:sysClr val="windowText" lastClr="000000"/>
                  </a:solidFill>
                  <a:latin typeface="Calibri"/>
                </a:rPr>
                <a:t>Physiker*in, Sprachwissenschaftler*in)</a:t>
              </a:r>
              <a:endParaRPr lang="de-DE" sz="120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1140438" y="2888558"/>
              <a:ext cx="1451925" cy="626818"/>
            </a:xfrm>
            <a:custGeom>
              <a:avLst/>
              <a:gdLst>
                <a:gd name="connsiteX0" fmla="*/ 0 w 1451168"/>
                <a:gd name="connsiteY0" fmla="*/ 92149 h 921492"/>
                <a:gd name="connsiteX1" fmla="*/ 92149 w 1451168"/>
                <a:gd name="connsiteY1" fmla="*/ 0 h 921492"/>
                <a:gd name="connsiteX2" fmla="*/ 1359019 w 1451168"/>
                <a:gd name="connsiteY2" fmla="*/ 0 h 921492"/>
                <a:gd name="connsiteX3" fmla="*/ 1451168 w 1451168"/>
                <a:gd name="connsiteY3" fmla="*/ 92149 h 921492"/>
                <a:gd name="connsiteX4" fmla="*/ 1451168 w 1451168"/>
                <a:gd name="connsiteY4" fmla="*/ 829343 h 921492"/>
                <a:gd name="connsiteX5" fmla="*/ 1359019 w 1451168"/>
                <a:gd name="connsiteY5" fmla="*/ 921492 h 921492"/>
                <a:gd name="connsiteX6" fmla="*/ 92149 w 1451168"/>
                <a:gd name="connsiteY6" fmla="*/ 921492 h 921492"/>
                <a:gd name="connsiteX7" fmla="*/ 0 w 1451168"/>
                <a:gd name="connsiteY7" fmla="*/ 829343 h 921492"/>
                <a:gd name="connsiteX8" fmla="*/ 0 w 1451168"/>
                <a:gd name="connsiteY8" fmla="*/ 92149 h 9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168" h="921492">
                  <a:moveTo>
                    <a:pt x="0" y="92149"/>
                  </a:moveTo>
                  <a:cubicBezTo>
                    <a:pt x="0" y="41257"/>
                    <a:pt x="41257" y="0"/>
                    <a:pt x="92149" y="0"/>
                  </a:cubicBezTo>
                  <a:lnTo>
                    <a:pt x="1359019" y="0"/>
                  </a:lnTo>
                  <a:cubicBezTo>
                    <a:pt x="1409911" y="0"/>
                    <a:pt x="1451168" y="41257"/>
                    <a:pt x="1451168" y="92149"/>
                  </a:cubicBezTo>
                  <a:lnTo>
                    <a:pt x="1451168" y="829343"/>
                  </a:lnTo>
                  <a:cubicBezTo>
                    <a:pt x="1451168" y="880235"/>
                    <a:pt x="1409911" y="921492"/>
                    <a:pt x="1359019" y="921492"/>
                  </a:cubicBezTo>
                  <a:lnTo>
                    <a:pt x="92149" y="921492"/>
                  </a:lnTo>
                  <a:cubicBezTo>
                    <a:pt x="41257" y="921492"/>
                    <a:pt x="0" y="880235"/>
                    <a:pt x="0" y="829343"/>
                  </a:cubicBezTo>
                  <a:lnTo>
                    <a:pt x="0" y="92149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5090" tIns="65090" rIns="65090" bIns="6509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600" b="1" dirty="0">
                  <a:solidFill>
                    <a:sysClr val="windowText" lastClr="000000"/>
                  </a:solidFill>
                  <a:latin typeface="Calibri"/>
                </a:rPr>
                <a:t>Reglementierte Berufe</a:t>
              </a:r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630238" y="5888893"/>
            <a:ext cx="375761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Anerkennung ist eine </a:t>
            </a:r>
            <a:r>
              <a:rPr lang="de-DE" sz="1400" b="1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notwendige</a:t>
            </a:r>
            <a:r>
              <a:rPr lang="de-DE" sz="14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Voraussetzung für Berufsausübung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491831" y="5955081"/>
            <a:ext cx="309721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kern="0" dirty="0">
                <a:solidFill>
                  <a:sysClr val="windowText" lastClr="000000"/>
                </a:solidFill>
              </a:rPr>
              <a:t>Anerkennung ist </a:t>
            </a:r>
            <a:r>
              <a:rPr lang="de-DE" sz="1200" b="1" kern="0" dirty="0">
                <a:solidFill>
                  <a:sysClr val="windowText" lastClr="000000"/>
                </a:solidFill>
              </a:rPr>
              <a:t>keine </a:t>
            </a:r>
            <a:r>
              <a:rPr lang="de-DE" sz="1200" kern="0" dirty="0">
                <a:solidFill>
                  <a:sysClr val="windowText" lastClr="000000"/>
                </a:solidFill>
              </a:rPr>
              <a:t>Voraussetzung für </a:t>
            </a:r>
            <a:r>
              <a:rPr lang="de-DE" sz="140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Berufsausübung</a:t>
            </a:r>
          </a:p>
        </p:txBody>
      </p:sp>
      <p:sp>
        <p:nvSpPr>
          <p:cNvPr id="27" name="Titel 3"/>
          <p:cNvSpPr txBox="1">
            <a:spLocks noGrp="1"/>
          </p:cNvSpPr>
          <p:nvPr>
            <p:ph type="title"/>
          </p:nvPr>
        </p:nvSpPr>
        <p:spPr bwMode="auto">
          <a:xfrm>
            <a:off x="608362" y="1299750"/>
            <a:ext cx="8968257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sz="2800" dirty="0" smtClean="0">
                <a:solidFill>
                  <a:srgbClr val="336699"/>
                </a:solidFill>
                <a:latin typeface="Calibri" pitchFamily="32" charset="0"/>
              </a:rPr>
              <a:t>Anwendungsbereich des Anerkennungsgesetzes 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pieren 1"/>
          <p:cNvGrpSpPr>
            <a:grpSpLocks/>
          </p:cNvGrpSpPr>
          <p:nvPr/>
        </p:nvGrpSpPr>
        <p:grpSpPr bwMode="auto">
          <a:xfrm>
            <a:off x="489743" y="2176462"/>
            <a:ext cx="8926515" cy="4314825"/>
            <a:chOff x="-311513" y="1921982"/>
            <a:chExt cx="8972251" cy="3768993"/>
          </a:xfrm>
        </p:grpSpPr>
        <p:sp>
          <p:nvSpPr>
            <p:cNvPr id="6" name="Freihandform 5"/>
            <p:cNvSpPr/>
            <p:nvPr/>
          </p:nvSpPr>
          <p:spPr>
            <a:xfrm>
              <a:off x="4084459" y="2505774"/>
              <a:ext cx="2216335" cy="4215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87613"/>
                  </a:lnTo>
                  <a:lnTo>
                    <a:pt x="2217063" y="287613"/>
                  </a:lnTo>
                  <a:lnTo>
                    <a:pt x="2217063" y="422048"/>
                  </a:lnTo>
                </a:path>
              </a:pathLst>
            </a:cu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9" name="Freihandform 8"/>
            <p:cNvSpPr/>
            <p:nvPr/>
          </p:nvSpPr>
          <p:spPr>
            <a:xfrm>
              <a:off x="1866529" y="2505774"/>
              <a:ext cx="2217931" cy="42155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17063" y="0"/>
                  </a:moveTo>
                  <a:lnTo>
                    <a:pt x="2217063" y="287613"/>
                  </a:lnTo>
                  <a:lnTo>
                    <a:pt x="0" y="287613"/>
                  </a:lnTo>
                  <a:lnTo>
                    <a:pt x="0" y="422048"/>
                  </a:lnTo>
                </a:path>
              </a:pathLst>
            </a:cu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10" name="Freihandform 9"/>
            <p:cNvSpPr/>
            <p:nvPr/>
          </p:nvSpPr>
          <p:spPr>
            <a:xfrm>
              <a:off x="2392933" y="1921982"/>
              <a:ext cx="3432362" cy="667664"/>
            </a:xfrm>
            <a:custGeom>
              <a:avLst/>
              <a:gdLst>
                <a:gd name="connsiteX0" fmla="*/ 0 w 3486069"/>
                <a:gd name="connsiteY0" fmla="*/ 92149 h 921492"/>
                <a:gd name="connsiteX1" fmla="*/ 92149 w 3486069"/>
                <a:gd name="connsiteY1" fmla="*/ 0 h 921492"/>
                <a:gd name="connsiteX2" fmla="*/ 3393920 w 3486069"/>
                <a:gd name="connsiteY2" fmla="*/ 0 h 921492"/>
                <a:gd name="connsiteX3" fmla="*/ 3486069 w 3486069"/>
                <a:gd name="connsiteY3" fmla="*/ 92149 h 921492"/>
                <a:gd name="connsiteX4" fmla="*/ 3486069 w 3486069"/>
                <a:gd name="connsiteY4" fmla="*/ 829343 h 921492"/>
                <a:gd name="connsiteX5" fmla="*/ 3393920 w 3486069"/>
                <a:gd name="connsiteY5" fmla="*/ 921492 h 921492"/>
                <a:gd name="connsiteX6" fmla="*/ 92149 w 3486069"/>
                <a:gd name="connsiteY6" fmla="*/ 921492 h 921492"/>
                <a:gd name="connsiteX7" fmla="*/ 0 w 3486069"/>
                <a:gd name="connsiteY7" fmla="*/ 829343 h 921492"/>
                <a:gd name="connsiteX8" fmla="*/ 0 w 3486069"/>
                <a:gd name="connsiteY8" fmla="*/ 92149 h 9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6069" h="921492">
                  <a:moveTo>
                    <a:pt x="0" y="92149"/>
                  </a:moveTo>
                  <a:cubicBezTo>
                    <a:pt x="0" y="41257"/>
                    <a:pt x="41257" y="0"/>
                    <a:pt x="92149" y="0"/>
                  </a:cubicBezTo>
                  <a:lnTo>
                    <a:pt x="3393920" y="0"/>
                  </a:lnTo>
                  <a:cubicBezTo>
                    <a:pt x="3444812" y="0"/>
                    <a:pt x="3486069" y="41257"/>
                    <a:pt x="3486069" y="92149"/>
                  </a:cubicBezTo>
                  <a:lnTo>
                    <a:pt x="3486069" y="829343"/>
                  </a:lnTo>
                  <a:cubicBezTo>
                    <a:pt x="3486069" y="880235"/>
                    <a:pt x="3444812" y="921492"/>
                    <a:pt x="3393920" y="921492"/>
                  </a:cubicBezTo>
                  <a:lnTo>
                    <a:pt x="92149" y="921492"/>
                  </a:lnTo>
                  <a:cubicBezTo>
                    <a:pt x="41257" y="921492"/>
                    <a:pt x="0" y="880235"/>
                    <a:pt x="0" y="829343"/>
                  </a:cubicBezTo>
                  <a:lnTo>
                    <a:pt x="0" y="92149"/>
                  </a:lnTo>
                  <a:close/>
                </a:path>
              </a:pathLst>
            </a:custGeom>
            <a:solidFill>
              <a:srgbClr val="C3CEFD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5090" tIns="65090" rIns="65090" bIns="6509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b="1" dirty="0">
                  <a:solidFill>
                    <a:sysClr val="windowText" lastClr="000000"/>
                  </a:solidFill>
                  <a:latin typeface="Calibri"/>
                </a:rPr>
                <a:t>Berufliche Anerkennung</a:t>
              </a:r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5579568" y="2906524"/>
              <a:ext cx="1452027" cy="626779"/>
            </a:xfrm>
            <a:custGeom>
              <a:avLst/>
              <a:gdLst>
                <a:gd name="connsiteX0" fmla="*/ 0 w 1451168"/>
                <a:gd name="connsiteY0" fmla="*/ 92149 h 921492"/>
                <a:gd name="connsiteX1" fmla="*/ 92149 w 1451168"/>
                <a:gd name="connsiteY1" fmla="*/ 0 h 921492"/>
                <a:gd name="connsiteX2" fmla="*/ 1359019 w 1451168"/>
                <a:gd name="connsiteY2" fmla="*/ 0 h 921492"/>
                <a:gd name="connsiteX3" fmla="*/ 1451168 w 1451168"/>
                <a:gd name="connsiteY3" fmla="*/ 92149 h 921492"/>
                <a:gd name="connsiteX4" fmla="*/ 1451168 w 1451168"/>
                <a:gd name="connsiteY4" fmla="*/ 829343 h 921492"/>
                <a:gd name="connsiteX5" fmla="*/ 1359019 w 1451168"/>
                <a:gd name="connsiteY5" fmla="*/ 921492 h 921492"/>
                <a:gd name="connsiteX6" fmla="*/ 92149 w 1451168"/>
                <a:gd name="connsiteY6" fmla="*/ 921492 h 921492"/>
                <a:gd name="connsiteX7" fmla="*/ 0 w 1451168"/>
                <a:gd name="connsiteY7" fmla="*/ 829343 h 921492"/>
                <a:gd name="connsiteX8" fmla="*/ 0 w 1451168"/>
                <a:gd name="connsiteY8" fmla="*/ 92149 h 9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168" h="921492">
                  <a:moveTo>
                    <a:pt x="0" y="92149"/>
                  </a:moveTo>
                  <a:cubicBezTo>
                    <a:pt x="0" y="41257"/>
                    <a:pt x="41257" y="0"/>
                    <a:pt x="92149" y="0"/>
                  </a:cubicBezTo>
                  <a:lnTo>
                    <a:pt x="1359019" y="0"/>
                  </a:lnTo>
                  <a:cubicBezTo>
                    <a:pt x="1409911" y="0"/>
                    <a:pt x="1451168" y="41257"/>
                    <a:pt x="1451168" y="92149"/>
                  </a:cubicBezTo>
                  <a:lnTo>
                    <a:pt x="1451168" y="829343"/>
                  </a:lnTo>
                  <a:cubicBezTo>
                    <a:pt x="1451168" y="880235"/>
                    <a:pt x="1409911" y="921492"/>
                    <a:pt x="1359019" y="921492"/>
                  </a:cubicBezTo>
                  <a:lnTo>
                    <a:pt x="92149" y="921492"/>
                  </a:lnTo>
                  <a:cubicBezTo>
                    <a:pt x="41257" y="921492"/>
                    <a:pt x="0" y="880235"/>
                    <a:pt x="0" y="829343"/>
                  </a:cubicBezTo>
                  <a:lnTo>
                    <a:pt x="0" y="92149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5090" tIns="65090" rIns="65090" bIns="6509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600" b="1" dirty="0">
                  <a:solidFill>
                    <a:sysClr val="windowText" lastClr="000000"/>
                  </a:solidFill>
                  <a:latin typeface="Calibri"/>
                </a:rPr>
                <a:t>Nicht-reglementierte Berufe</a:t>
              </a:r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1140515" y="2888498"/>
              <a:ext cx="1452027" cy="644805"/>
            </a:xfrm>
            <a:custGeom>
              <a:avLst/>
              <a:gdLst>
                <a:gd name="connsiteX0" fmla="*/ 0 w 1451168"/>
                <a:gd name="connsiteY0" fmla="*/ 92149 h 921492"/>
                <a:gd name="connsiteX1" fmla="*/ 92149 w 1451168"/>
                <a:gd name="connsiteY1" fmla="*/ 0 h 921492"/>
                <a:gd name="connsiteX2" fmla="*/ 1359019 w 1451168"/>
                <a:gd name="connsiteY2" fmla="*/ 0 h 921492"/>
                <a:gd name="connsiteX3" fmla="*/ 1451168 w 1451168"/>
                <a:gd name="connsiteY3" fmla="*/ 92149 h 921492"/>
                <a:gd name="connsiteX4" fmla="*/ 1451168 w 1451168"/>
                <a:gd name="connsiteY4" fmla="*/ 829343 h 921492"/>
                <a:gd name="connsiteX5" fmla="*/ 1359019 w 1451168"/>
                <a:gd name="connsiteY5" fmla="*/ 921492 h 921492"/>
                <a:gd name="connsiteX6" fmla="*/ 92149 w 1451168"/>
                <a:gd name="connsiteY6" fmla="*/ 921492 h 921492"/>
                <a:gd name="connsiteX7" fmla="*/ 0 w 1451168"/>
                <a:gd name="connsiteY7" fmla="*/ 829343 h 921492"/>
                <a:gd name="connsiteX8" fmla="*/ 0 w 1451168"/>
                <a:gd name="connsiteY8" fmla="*/ 92149 h 9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168" h="921492">
                  <a:moveTo>
                    <a:pt x="0" y="92149"/>
                  </a:moveTo>
                  <a:cubicBezTo>
                    <a:pt x="0" y="41257"/>
                    <a:pt x="41257" y="0"/>
                    <a:pt x="92149" y="0"/>
                  </a:cubicBezTo>
                  <a:lnTo>
                    <a:pt x="1359019" y="0"/>
                  </a:lnTo>
                  <a:cubicBezTo>
                    <a:pt x="1409911" y="0"/>
                    <a:pt x="1451168" y="41257"/>
                    <a:pt x="1451168" y="92149"/>
                  </a:cubicBezTo>
                  <a:lnTo>
                    <a:pt x="1451168" y="829343"/>
                  </a:lnTo>
                  <a:cubicBezTo>
                    <a:pt x="1451168" y="880235"/>
                    <a:pt x="1409911" y="921492"/>
                    <a:pt x="1359019" y="921492"/>
                  </a:cubicBezTo>
                  <a:lnTo>
                    <a:pt x="92149" y="921492"/>
                  </a:lnTo>
                  <a:cubicBezTo>
                    <a:pt x="41257" y="921492"/>
                    <a:pt x="0" y="880235"/>
                    <a:pt x="0" y="829343"/>
                  </a:cubicBezTo>
                  <a:lnTo>
                    <a:pt x="0" y="92149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5090" tIns="65090" rIns="65090" bIns="6509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600" b="1" dirty="0">
                  <a:solidFill>
                    <a:sysClr val="windowText" lastClr="000000"/>
                  </a:solidFill>
                  <a:latin typeface="Calibri"/>
                </a:rPr>
                <a:t>Reglementierte Berufe</a:t>
              </a:r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-311512" y="3752398"/>
              <a:ext cx="1375436" cy="565765"/>
            </a:xfrm>
            <a:custGeom>
              <a:avLst/>
              <a:gdLst>
                <a:gd name="connsiteX0" fmla="*/ 0 w 1451168"/>
                <a:gd name="connsiteY0" fmla="*/ 92149 h 921492"/>
                <a:gd name="connsiteX1" fmla="*/ 92149 w 1451168"/>
                <a:gd name="connsiteY1" fmla="*/ 0 h 921492"/>
                <a:gd name="connsiteX2" fmla="*/ 1359019 w 1451168"/>
                <a:gd name="connsiteY2" fmla="*/ 0 h 921492"/>
                <a:gd name="connsiteX3" fmla="*/ 1451168 w 1451168"/>
                <a:gd name="connsiteY3" fmla="*/ 92149 h 921492"/>
                <a:gd name="connsiteX4" fmla="*/ 1451168 w 1451168"/>
                <a:gd name="connsiteY4" fmla="*/ 829343 h 921492"/>
                <a:gd name="connsiteX5" fmla="*/ 1359019 w 1451168"/>
                <a:gd name="connsiteY5" fmla="*/ 921492 h 921492"/>
                <a:gd name="connsiteX6" fmla="*/ 92149 w 1451168"/>
                <a:gd name="connsiteY6" fmla="*/ 921492 h 921492"/>
                <a:gd name="connsiteX7" fmla="*/ 0 w 1451168"/>
                <a:gd name="connsiteY7" fmla="*/ 829343 h 921492"/>
                <a:gd name="connsiteX8" fmla="*/ 0 w 1451168"/>
                <a:gd name="connsiteY8" fmla="*/ 92149 h 9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168" h="921492">
                  <a:moveTo>
                    <a:pt x="0" y="92149"/>
                  </a:moveTo>
                  <a:cubicBezTo>
                    <a:pt x="0" y="41257"/>
                    <a:pt x="41257" y="0"/>
                    <a:pt x="92149" y="0"/>
                  </a:cubicBezTo>
                  <a:lnTo>
                    <a:pt x="1359019" y="0"/>
                  </a:lnTo>
                  <a:cubicBezTo>
                    <a:pt x="1409911" y="0"/>
                    <a:pt x="1451168" y="41257"/>
                    <a:pt x="1451168" y="92149"/>
                  </a:cubicBezTo>
                  <a:lnTo>
                    <a:pt x="1451168" y="829343"/>
                  </a:lnTo>
                  <a:cubicBezTo>
                    <a:pt x="1451168" y="880235"/>
                    <a:pt x="1409911" y="921492"/>
                    <a:pt x="1359019" y="921492"/>
                  </a:cubicBezTo>
                  <a:lnTo>
                    <a:pt x="92149" y="921492"/>
                  </a:lnTo>
                  <a:cubicBezTo>
                    <a:pt x="41257" y="921492"/>
                    <a:pt x="0" y="880235"/>
                    <a:pt x="0" y="829343"/>
                  </a:cubicBezTo>
                  <a:lnTo>
                    <a:pt x="0" y="92149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5090" tIns="65090" rIns="65090" bIns="6509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b="1" dirty="0" smtClean="0">
                  <a:solidFill>
                    <a:sysClr val="windowText" lastClr="000000"/>
                  </a:solidFill>
                  <a:latin typeface="Calibri"/>
                </a:rPr>
                <a:t>Lehrer*innen</a:t>
              </a:r>
              <a:endParaRPr lang="de-DE" sz="1400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2781199" y="4584494"/>
              <a:ext cx="1375436" cy="565765"/>
            </a:xfrm>
            <a:custGeom>
              <a:avLst/>
              <a:gdLst>
                <a:gd name="connsiteX0" fmla="*/ 0 w 1451168"/>
                <a:gd name="connsiteY0" fmla="*/ 92149 h 921492"/>
                <a:gd name="connsiteX1" fmla="*/ 92149 w 1451168"/>
                <a:gd name="connsiteY1" fmla="*/ 0 h 921492"/>
                <a:gd name="connsiteX2" fmla="*/ 1359019 w 1451168"/>
                <a:gd name="connsiteY2" fmla="*/ 0 h 921492"/>
                <a:gd name="connsiteX3" fmla="*/ 1451168 w 1451168"/>
                <a:gd name="connsiteY3" fmla="*/ 92149 h 921492"/>
                <a:gd name="connsiteX4" fmla="*/ 1451168 w 1451168"/>
                <a:gd name="connsiteY4" fmla="*/ 829343 h 921492"/>
                <a:gd name="connsiteX5" fmla="*/ 1359019 w 1451168"/>
                <a:gd name="connsiteY5" fmla="*/ 921492 h 921492"/>
                <a:gd name="connsiteX6" fmla="*/ 92149 w 1451168"/>
                <a:gd name="connsiteY6" fmla="*/ 921492 h 921492"/>
                <a:gd name="connsiteX7" fmla="*/ 0 w 1451168"/>
                <a:gd name="connsiteY7" fmla="*/ 829343 h 921492"/>
                <a:gd name="connsiteX8" fmla="*/ 0 w 1451168"/>
                <a:gd name="connsiteY8" fmla="*/ 92149 h 9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168" h="921492">
                  <a:moveTo>
                    <a:pt x="0" y="92149"/>
                  </a:moveTo>
                  <a:cubicBezTo>
                    <a:pt x="0" y="41257"/>
                    <a:pt x="41257" y="0"/>
                    <a:pt x="92149" y="0"/>
                  </a:cubicBezTo>
                  <a:lnTo>
                    <a:pt x="1359019" y="0"/>
                  </a:lnTo>
                  <a:cubicBezTo>
                    <a:pt x="1409911" y="0"/>
                    <a:pt x="1451168" y="41257"/>
                    <a:pt x="1451168" y="92149"/>
                  </a:cubicBezTo>
                  <a:lnTo>
                    <a:pt x="1451168" y="829343"/>
                  </a:lnTo>
                  <a:cubicBezTo>
                    <a:pt x="1451168" y="880235"/>
                    <a:pt x="1409911" y="921492"/>
                    <a:pt x="1359019" y="921492"/>
                  </a:cubicBezTo>
                  <a:lnTo>
                    <a:pt x="92149" y="921492"/>
                  </a:lnTo>
                  <a:cubicBezTo>
                    <a:pt x="41257" y="921492"/>
                    <a:pt x="0" y="880235"/>
                    <a:pt x="0" y="829343"/>
                  </a:cubicBezTo>
                  <a:lnTo>
                    <a:pt x="0" y="92149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5090" tIns="65090" rIns="65090" bIns="6509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b="1" dirty="0" smtClean="0">
                  <a:solidFill>
                    <a:sysClr val="windowText" lastClr="000000"/>
                  </a:solidFill>
                  <a:latin typeface="Calibri"/>
                </a:rPr>
                <a:t>Ingenieur*innen</a:t>
              </a:r>
              <a:endParaRPr lang="de-DE" sz="1400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-311513" y="4402347"/>
              <a:ext cx="1375436" cy="565765"/>
            </a:xfrm>
            <a:custGeom>
              <a:avLst/>
              <a:gdLst>
                <a:gd name="connsiteX0" fmla="*/ 0 w 1451168"/>
                <a:gd name="connsiteY0" fmla="*/ 92149 h 921492"/>
                <a:gd name="connsiteX1" fmla="*/ 92149 w 1451168"/>
                <a:gd name="connsiteY1" fmla="*/ 0 h 921492"/>
                <a:gd name="connsiteX2" fmla="*/ 1359019 w 1451168"/>
                <a:gd name="connsiteY2" fmla="*/ 0 h 921492"/>
                <a:gd name="connsiteX3" fmla="*/ 1451168 w 1451168"/>
                <a:gd name="connsiteY3" fmla="*/ 92149 h 921492"/>
                <a:gd name="connsiteX4" fmla="*/ 1451168 w 1451168"/>
                <a:gd name="connsiteY4" fmla="*/ 829343 h 921492"/>
                <a:gd name="connsiteX5" fmla="*/ 1359019 w 1451168"/>
                <a:gd name="connsiteY5" fmla="*/ 921492 h 921492"/>
                <a:gd name="connsiteX6" fmla="*/ 92149 w 1451168"/>
                <a:gd name="connsiteY6" fmla="*/ 921492 h 921492"/>
                <a:gd name="connsiteX7" fmla="*/ 0 w 1451168"/>
                <a:gd name="connsiteY7" fmla="*/ 829343 h 921492"/>
                <a:gd name="connsiteX8" fmla="*/ 0 w 1451168"/>
                <a:gd name="connsiteY8" fmla="*/ 92149 h 9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168" h="921492">
                  <a:moveTo>
                    <a:pt x="0" y="92149"/>
                  </a:moveTo>
                  <a:cubicBezTo>
                    <a:pt x="0" y="41257"/>
                    <a:pt x="41257" y="0"/>
                    <a:pt x="92149" y="0"/>
                  </a:cubicBezTo>
                  <a:lnTo>
                    <a:pt x="1359019" y="0"/>
                  </a:lnTo>
                  <a:cubicBezTo>
                    <a:pt x="1409911" y="0"/>
                    <a:pt x="1451168" y="41257"/>
                    <a:pt x="1451168" y="92149"/>
                  </a:cubicBezTo>
                  <a:lnTo>
                    <a:pt x="1451168" y="829343"/>
                  </a:lnTo>
                  <a:cubicBezTo>
                    <a:pt x="1451168" y="880235"/>
                    <a:pt x="1409911" y="921492"/>
                    <a:pt x="1359019" y="921492"/>
                  </a:cubicBezTo>
                  <a:lnTo>
                    <a:pt x="92149" y="921492"/>
                  </a:lnTo>
                  <a:cubicBezTo>
                    <a:pt x="41257" y="921492"/>
                    <a:pt x="0" y="880235"/>
                    <a:pt x="0" y="829343"/>
                  </a:cubicBezTo>
                  <a:lnTo>
                    <a:pt x="0" y="92149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5090" tIns="65090" rIns="65090" bIns="6509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b="1" dirty="0" smtClean="0">
                  <a:solidFill>
                    <a:sysClr val="windowText" lastClr="000000"/>
                  </a:solidFill>
                  <a:latin typeface="Calibri"/>
                </a:rPr>
                <a:t>Architekt*innen</a:t>
              </a:r>
              <a:endParaRPr lang="de-DE" sz="1400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2733678" y="3824505"/>
              <a:ext cx="1375436" cy="565765"/>
            </a:xfrm>
            <a:custGeom>
              <a:avLst/>
              <a:gdLst>
                <a:gd name="connsiteX0" fmla="*/ 0 w 1451168"/>
                <a:gd name="connsiteY0" fmla="*/ 92149 h 921492"/>
                <a:gd name="connsiteX1" fmla="*/ 92149 w 1451168"/>
                <a:gd name="connsiteY1" fmla="*/ 0 h 921492"/>
                <a:gd name="connsiteX2" fmla="*/ 1359019 w 1451168"/>
                <a:gd name="connsiteY2" fmla="*/ 0 h 921492"/>
                <a:gd name="connsiteX3" fmla="*/ 1451168 w 1451168"/>
                <a:gd name="connsiteY3" fmla="*/ 92149 h 921492"/>
                <a:gd name="connsiteX4" fmla="*/ 1451168 w 1451168"/>
                <a:gd name="connsiteY4" fmla="*/ 829343 h 921492"/>
                <a:gd name="connsiteX5" fmla="*/ 1359019 w 1451168"/>
                <a:gd name="connsiteY5" fmla="*/ 921492 h 921492"/>
                <a:gd name="connsiteX6" fmla="*/ 92149 w 1451168"/>
                <a:gd name="connsiteY6" fmla="*/ 921492 h 921492"/>
                <a:gd name="connsiteX7" fmla="*/ 0 w 1451168"/>
                <a:gd name="connsiteY7" fmla="*/ 829343 h 921492"/>
                <a:gd name="connsiteX8" fmla="*/ 0 w 1451168"/>
                <a:gd name="connsiteY8" fmla="*/ 92149 h 9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168" h="921492">
                  <a:moveTo>
                    <a:pt x="0" y="92149"/>
                  </a:moveTo>
                  <a:cubicBezTo>
                    <a:pt x="0" y="41257"/>
                    <a:pt x="41257" y="0"/>
                    <a:pt x="92149" y="0"/>
                  </a:cubicBezTo>
                  <a:lnTo>
                    <a:pt x="1359019" y="0"/>
                  </a:lnTo>
                  <a:cubicBezTo>
                    <a:pt x="1409911" y="0"/>
                    <a:pt x="1451168" y="41257"/>
                    <a:pt x="1451168" y="92149"/>
                  </a:cubicBezTo>
                  <a:lnTo>
                    <a:pt x="1451168" y="829343"/>
                  </a:lnTo>
                  <a:cubicBezTo>
                    <a:pt x="1451168" y="880235"/>
                    <a:pt x="1409911" y="921492"/>
                    <a:pt x="1359019" y="921492"/>
                  </a:cubicBezTo>
                  <a:lnTo>
                    <a:pt x="92149" y="921492"/>
                  </a:lnTo>
                  <a:cubicBezTo>
                    <a:pt x="41257" y="921492"/>
                    <a:pt x="0" y="880235"/>
                    <a:pt x="0" y="829343"/>
                  </a:cubicBezTo>
                  <a:lnTo>
                    <a:pt x="0" y="92149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5090" tIns="65090" rIns="65090" bIns="6509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b="1" dirty="0" err="1" smtClean="0">
                  <a:solidFill>
                    <a:sysClr val="windowText" lastClr="000000"/>
                  </a:solidFill>
                  <a:latin typeface="Calibri"/>
                </a:rPr>
                <a:t>Sozialpädagog</a:t>
              </a:r>
              <a:r>
                <a:rPr lang="de-DE" sz="1400" b="1" dirty="0" smtClean="0">
                  <a:solidFill>
                    <a:sysClr val="windowText" lastClr="000000"/>
                  </a:solidFill>
                  <a:latin typeface="Calibri"/>
                </a:rPr>
                <a:t>*</a:t>
              </a:r>
              <a:r>
                <a:rPr lang="de-DE" sz="1400" b="1" dirty="0" err="1" smtClean="0">
                  <a:solidFill>
                    <a:sysClr val="windowText" lastClr="000000"/>
                  </a:solidFill>
                  <a:latin typeface="Calibri"/>
                </a:rPr>
                <a:t>nnen</a:t>
              </a:r>
              <a:endParaRPr lang="de-DE" sz="1400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-301271" y="5052297"/>
              <a:ext cx="1375436" cy="565765"/>
            </a:xfrm>
            <a:custGeom>
              <a:avLst/>
              <a:gdLst>
                <a:gd name="connsiteX0" fmla="*/ 0 w 1451168"/>
                <a:gd name="connsiteY0" fmla="*/ 92149 h 921492"/>
                <a:gd name="connsiteX1" fmla="*/ 92149 w 1451168"/>
                <a:gd name="connsiteY1" fmla="*/ 0 h 921492"/>
                <a:gd name="connsiteX2" fmla="*/ 1359019 w 1451168"/>
                <a:gd name="connsiteY2" fmla="*/ 0 h 921492"/>
                <a:gd name="connsiteX3" fmla="*/ 1451168 w 1451168"/>
                <a:gd name="connsiteY3" fmla="*/ 92149 h 921492"/>
                <a:gd name="connsiteX4" fmla="*/ 1451168 w 1451168"/>
                <a:gd name="connsiteY4" fmla="*/ 829343 h 921492"/>
                <a:gd name="connsiteX5" fmla="*/ 1359019 w 1451168"/>
                <a:gd name="connsiteY5" fmla="*/ 921492 h 921492"/>
                <a:gd name="connsiteX6" fmla="*/ 92149 w 1451168"/>
                <a:gd name="connsiteY6" fmla="*/ 921492 h 921492"/>
                <a:gd name="connsiteX7" fmla="*/ 0 w 1451168"/>
                <a:gd name="connsiteY7" fmla="*/ 829343 h 921492"/>
                <a:gd name="connsiteX8" fmla="*/ 0 w 1451168"/>
                <a:gd name="connsiteY8" fmla="*/ 92149 h 9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168" h="921492">
                  <a:moveTo>
                    <a:pt x="0" y="92149"/>
                  </a:moveTo>
                  <a:cubicBezTo>
                    <a:pt x="0" y="41257"/>
                    <a:pt x="41257" y="0"/>
                    <a:pt x="92149" y="0"/>
                  </a:cubicBezTo>
                  <a:lnTo>
                    <a:pt x="1359019" y="0"/>
                  </a:lnTo>
                  <a:cubicBezTo>
                    <a:pt x="1409911" y="0"/>
                    <a:pt x="1451168" y="41257"/>
                    <a:pt x="1451168" y="92149"/>
                  </a:cubicBezTo>
                  <a:lnTo>
                    <a:pt x="1451168" y="829343"/>
                  </a:lnTo>
                  <a:cubicBezTo>
                    <a:pt x="1451168" y="880235"/>
                    <a:pt x="1409911" y="921492"/>
                    <a:pt x="1359019" y="921492"/>
                  </a:cubicBezTo>
                  <a:lnTo>
                    <a:pt x="92149" y="921492"/>
                  </a:lnTo>
                  <a:cubicBezTo>
                    <a:pt x="41257" y="921492"/>
                    <a:pt x="0" y="880235"/>
                    <a:pt x="0" y="829343"/>
                  </a:cubicBezTo>
                  <a:lnTo>
                    <a:pt x="0" y="92149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5090" tIns="65090" rIns="65090" bIns="6509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b="1" dirty="0" smtClean="0">
                  <a:solidFill>
                    <a:sysClr val="windowText" lastClr="000000"/>
                  </a:solidFill>
                  <a:latin typeface="Calibri"/>
                </a:rPr>
                <a:t>Erzieher*</a:t>
              </a:r>
              <a:r>
                <a:rPr lang="de-DE" sz="1400" b="1" dirty="0" err="1" smtClean="0">
                  <a:solidFill>
                    <a:sysClr val="windowText" lastClr="000000"/>
                  </a:solidFill>
                  <a:latin typeface="Calibri"/>
                </a:rPr>
                <a:t>nnen</a:t>
              </a:r>
              <a:endParaRPr lang="de-DE" sz="1400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5188638" y="3824505"/>
              <a:ext cx="1498634" cy="565765"/>
            </a:xfrm>
            <a:custGeom>
              <a:avLst/>
              <a:gdLst>
                <a:gd name="connsiteX0" fmla="*/ 0 w 1451168"/>
                <a:gd name="connsiteY0" fmla="*/ 92149 h 921492"/>
                <a:gd name="connsiteX1" fmla="*/ 92149 w 1451168"/>
                <a:gd name="connsiteY1" fmla="*/ 0 h 921492"/>
                <a:gd name="connsiteX2" fmla="*/ 1359019 w 1451168"/>
                <a:gd name="connsiteY2" fmla="*/ 0 h 921492"/>
                <a:gd name="connsiteX3" fmla="*/ 1451168 w 1451168"/>
                <a:gd name="connsiteY3" fmla="*/ 92149 h 921492"/>
                <a:gd name="connsiteX4" fmla="*/ 1451168 w 1451168"/>
                <a:gd name="connsiteY4" fmla="*/ 829343 h 921492"/>
                <a:gd name="connsiteX5" fmla="*/ 1359019 w 1451168"/>
                <a:gd name="connsiteY5" fmla="*/ 921492 h 921492"/>
                <a:gd name="connsiteX6" fmla="*/ 92149 w 1451168"/>
                <a:gd name="connsiteY6" fmla="*/ 921492 h 921492"/>
                <a:gd name="connsiteX7" fmla="*/ 0 w 1451168"/>
                <a:gd name="connsiteY7" fmla="*/ 829343 h 921492"/>
                <a:gd name="connsiteX8" fmla="*/ 0 w 1451168"/>
                <a:gd name="connsiteY8" fmla="*/ 92149 h 9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168" h="921492">
                  <a:moveTo>
                    <a:pt x="0" y="92149"/>
                  </a:moveTo>
                  <a:cubicBezTo>
                    <a:pt x="0" y="41257"/>
                    <a:pt x="41257" y="0"/>
                    <a:pt x="92149" y="0"/>
                  </a:cubicBezTo>
                  <a:lnTo>
                    <a:pt x="1359019" y="0"/>
                  </a:lnTo>
                  <a:cubicBezTo>
                    <a:pt x="1409911" y="0"/>
                    <a:pt x="1451168" y="41257"/>
                    <a:pt x="1451168" y="92149"/>
                  </a:cubicBezTo>
                  <a:lnTo>
                    <a:pt x="1451168" y="829343"/>
                  </a:lnTo>
                  <a:cubicBezTo>
                    <a:pt x="1451168" y="880235"/>
                    <a:pt x="1409911" y="921492"/>
                    <a:pt x="1359019" y="921492"/>
                  </a:cubicBezTo>
                  <a:lnTo>
                    <a:pt x="92149" y="921492"/>
                  </a:lnTo>
                  <a:cubicBezTo>
                    <a:pt x="41257" y="921492"/>
                    <a:pt x="0" y="880235"/>
                    <a:pt x="0" y="829343"/>
                  </a:cubicBezTo>
                  <a:lnTo>
                    <a:pt x="0" y="92149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5090" tIns="65090" rIns="65090" bIns="6509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350" b="1" dirty="0" smtClean="0">
                  <a:solidFill>
                    <a:sysClr val="windowText" lastClr="000000"/>
                  </a:solidFill>
                  <a:latin typeface="Calibri"/>
                </a:rPr>
                <a:t>Fremdsprachen-korrespondent*innen</a:t>
              </a:r>
              <a:endParaRPr lang="de-DE" sz="1350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5188638" y="4466538"/>
              <a:ext cx="1498634" cy="565765"/>
            </a:xfrm>
            <a:custGeom>
              <a:avLst/>
              <a:gdLst>
                <a:gd name="connsiteX0" fmla="*/ 0 w 1451168"/>
                <a:gd name="connsiteY0" fmla="*/ 92149 h 921492"/>
                <a:gd name="connsiteX1" fmla="*/ 92149 w 1451168"/>
                <a:gd name="connsiteY1" fmla="*/ 0 h 921492"/>
                <a:gd name="connsiteX2" fmla="*/ 1359019 w 1451168"/>
                <a:gd name="connsiteY2" fmla="*/ 0 h 921492"/>
                <a:gd name="connsiteX3" fmla="*/ 1451168 w 1451168"/>
                <a:gd name="connsiteY3" fmla="*/ 92149 h 921492"/>
                <a:gd name="connsiteX4" fmla="*/ 1451168 w 1451168"/>
                <a:gd name="connsiteY4" fmla="*/ 829343 h 921492"/>
                <a:gd name="connsiteX5" fmla="*/ 1359019 w 1451168"/>
                <a:gd name="connsiteY5" fmla="*/ 921492 h 921492"/>
                <a:gd name="connsiteX6" fmla="*/ 92149 w 1451168"/>
                <a:gd name="connsiteY6" fmla="*/ 921492 h 921492"/>
                <a:gd name="connsiteX7" fmla="*/ 0 w 1451168"/>
                <a:gd name="connsiteY7" fmla="*/ 829343 h 921492"/>
                <a:gd name="connsiteX8" fmla="*/ 0 w 1451168"/>
                <a:gd name="connsiteY8" fmla="*/ 92149 h 9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168" h="921492">
                  <a:moveTo>
                    <a:pt x="0" y="92149"/>
                  </a:moveTo>
                  <a:cubicBezTo>
                    <a:pt x="0" y="41257"/>
                    <a:pt x="41257" y="0"/>
                    <a:pt x="92149" y="0"/>
                  </a:cubicBezTo>
                  <a:lnTo>
                    <a:pt x="1359019" y="0"/>
                  </a:lnTo>
                  <a:cubicBezTo>
                    <a:pt x="1409911" y="0"/>
                    <a:pt x="1451168" y="41257"/>
                    <a:pt x="1451168" y="92149"/>
                  </a:cubicBezTo>
                  <a:lnTo>
                    <a:pt x="1451168" y="829343"/>
                  </a:lnTo>
                  <a:cubicBezTo>
                    <a:pt x="1451168" y="880235"/>
                    <a:pt x="1409911" y="921492"/>
                    <a:pt x="1359019" y="921492"/>
                  </a:cubicBezTo>
                  <a:lnTo>
                    <a:pt x="92149" y="921492"/>
                  </a:lnTo>
                  <a:cubicBezTo>
                    <a:pt x="41257" y="921492"/>
                    <a:pt x="0" y="880235"/>
                    <a:pt x="0" y="829343"/>
                  </a:cubicBezTo>
                  <a:lnTo>
                    <a:pt x="0" y="92149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5090" tIns="65090" rIns="65090" bIns="6509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b="1" dirty="0" smtClean="0">
                  <a:solidFill>
                    <a:sysClr val="windowText" lastClr="000000"/>
                  </a:solidFill>
                  <a:latin typeface="Calibri"/>
                </a:rPr>
                <a:t>Altenpfleger-helfer*innen</a:t>
              </a:r>
              <a:endParaRPr lang="de-DE" sz="1400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5188638" y="5125210"/>
              <a:ext cx="1498634" cy="565765"/>
            </a:xfrm>
            <a:custGeom>
              <a:avLst/>
              <a:gdLst>
                <a:gd name="connsiteX0" fmla="*/ 0 w 1451168"/>
                <a:gd name="connsiteY0" fmla="*/ 92149 h 921492"/>
                <a:gd name="connsiteX1" fmla="*/ 92149 w 1451168"/>
                <a:gd name="connsiteY1" fmla="*/ 0 h 921492"/>
                <a:gd name="connsiteX2" fmla="*/ 1359019 w 1451168"/>
                <a:gd name="connsiteY2" fmla="*/ 0 h 921492"/>
                <a:gd name="connsiteX3" fmla="*/ 1451168 w 1451168"/>
                <a:gd name="connsiteY3" fmla="*/ 92149 h 921492"/>
                <a:gd name="connsiteX4" fmla="*/ 1451168 w 1451168"/>
                <a:gd name="connsiteY4" fmla="*/ 829343 h 921492"/>
                <a:gd name="connsiteX5" fmla="*/ 1359019 w 1451168"/>
                <a:gd name="connsiteY5" fmla="*/ 921492 h 921492"/>
                <a:gd name="connsiteX6" fmla="*/ 92149 w 1451168"/>
                <a:gd name="connsiteY6" fmla="*/ 921492 h 921492"/>
                <a:gd name="connsiteX7" fmla="*/ 0 w 1451168"/>
                <a:gd name="connsiteY7" fmla="*/ 829343 h 921492"/>
                <a:gd name="connsiteX8" fmla="*/ 0 w 1451168"/>
                <a:gd name="connsiteY8" fmla="*/ 92149 h 9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168" h="921492">
                  <a:moveTo>
                    <a:pt x="0" y="92149"/>
                  </a:moveTo>
                  <a:cubicBezTo>
                    <a:pt x="0" y="41257"/>
                    <a:pt x="41257" y="0"/>
                    <a:pt x="92149" y="0"/>
                  </a:cubicBezTo>
                  <a:lnTo>
                    <a:pt x="1359019" y="0"/>
                  </a:lnTo>
                  <a:cubicBezTo>
                    <a:pt x="1409911" y="0"/>
                    <a:pt x="1451168" y="41257"/>
                    <a:pt x="1451168" y="92149"/>
                  </a:cubicBezTo>
                  <a:lnTo>
                    <a:pt x="1451168" y="829343"/>
                  </a:lnTo>
                  <a:cubicBezTo>
                    <a:pt x="1451168" y="880235"/>
                    <a:pt x="1409911" y="921492"/>
                    <a:pt x="1359019" y="921492"/>
                  </a:cubicBezTo>
                  <a:lnTo>
                    <a:pt x="92149" y="921492"/>
                  </a:lnTo>
                  <a:cubicBezTo>
                    <a:pt x="41257" y="921492"/>
                    <a:pt x="0" y="880235"/>
                    <a:pt x="0" y="829343"/>
                  </a:cubicBezTo>
                  <a:lnTo>
                    <a:pt x="0" y="92149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5090" tIns="65090" rIns="65090" bIns="6509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b="1" dirty="0" smtClean="0">
                  <a:solidFill>
                    <a:sysClr val="windowText" lastClr="000000"/>
                  </a:solidFill>
                  <a:latin typeface="Calibri"/>
                </a:rPr>
                <a:t>Krankenpfleger-helfer*innen</a:t>
              </a:r>
              <a:endParaRPr lang="de-DE" sz="1400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7181405" y="5125210"/>
              <a:ext cx="1479332" cy="565765"/>
            </a:xfrm>
            <a:custGeom>
              <a:avLst/>
              <a:gdLst>
                <a:gd name="connsiteX0" fmla="*/ 0 w 1451168"/>
                <a:gd name="connsiteY0" fmla="*/ 92149 h 921492"/>
                <a:gd name="connsiteX1" fmla="*/ 92149 w 1451168"/>
                <a:gd name="connsiteY1" fmla="*/ 0 h 921492"/>
                <a:gd name="connsiteX2" fmla="*/ 1359019 w 1451168"/>
                <a:gd name="connsiteY2" fmla="*/ 0 h 921492"/>
                <a:gd name="connsiteX3" fmla="*/ 1451168 w 1451168"/>
                <a:gd name="connsiteY3" fmla="*/ 92149 h 921492"/>
                <a:gd name="connsiteX4" fmla="*/ 1451168 w 1451168"/>
                <a:gd name="connsiteY4" fmla="*/ 829343 h 921492"/>
                <a:gd name="connsiteX5" fmla="*/ 1359019 w 1451168"/>
                <a:gd name="connsiteY5" fmla="*/ 921492 h 921492"/>
                <a:gd name="connsiteX6" fmla="*/ 92149 w 1451168"/>
                <a:gd name="connsiteY6" fmla="*/ 921492 h 921492"/>
                <a:gd name="connsiteX7" fmla="*/ 0 w 1451168"/>
                <a:gd name="connsiteY7" fmla="*/ 829343 h 921492"/>
                <a:gd name="connsiteX8" fmla="*/ 0 w 1451168"/>
                <a:gd name="connsiteY8" fmla="*/ 92149 h 9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168" h="921492">
                  <a:moveTo>
                    <a:pt x="0" y="92149"/>
                  </a:moveTo>
                  <a:cubicBezTo>
                    <a:pt x="0" y="41257"/>
                    <a:pt x="41257" y="0"/>
                    <a:pt x="92149" y="0"/>
                  </a:cubicBezTo>
                  <a:lnTo>
                    <a:pt x="1359019" y="0"/>
                  </a:lnTo>
                  <a:cubicBezTo>
                    <a:pt x="1409911" y="0"/>
                    <a:pt x="1451168" y="41257"/>
                    <a:pt x="1451168" y="92149"/>
                  </a:cubicBezTo>
                  <a:lnTo>
                    <a:pt x="1451168" y="829343"/>
                  </a:lnTo>
                  <a:cubicBezTo>
                    <a:pt x="1451168" y="880235"/>
                    <a:pt x="1409911" y="921492"/>
                    <a:pt x="1359019" y="921492"/>
                  </a:cubicBezTo>
                  <a:lnTo>
                    <a:pt x="92149" y="921492"/>
                  </a:lnTo>
                  <a:cubicBezTo>
                    <a:pt x="41257" y="921492"/>
                    <a:pt x="0" y="880235"/>
                    <a:pt x="0" y="829343"/>
                  </a:cubicBezTo>
                  <a:lnTo>
                    <a:pt x="0" y="92149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5090" tIns="65090" rIns="65090" bIns="6509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200" b="1" dirty="0" smtClean="0">
                  <a:solidFill>
                    <a:sysClr val="windowText" lastClr="000000"/>
                  </a:solidFill>
                  <a:latin typeface="Calibri"/>
                </a:rPr>
                <a:t>Techniker*innen </a:t>
              </a:r>
              <a:r>
                <a:rPr lang="de-DE" sz="1200" b="1" dirty="0">
                  <a:solidFill>
                    <a:sysClr val="windowText" lastClr="000000"/>
                  </a:solidFill>
                  <a:latin typeface="Calibri"/>
                </a:rPr>
                <a:t>für Hauswirtschaft und Ernährung</a:t>
              </a:r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7181405" y="4466538"/>
              <a:ext cx="1479333" cy="565765"/>
            </a:xfrm>
            <a:custGeom>
              <a:avLst/>
              <a:gdLst>
                <a:gd name="connsiteX0" fmla="*/ 0 w 1451168"/>
                <a:gd name="connsiteY0" fmla="*/ 92149 h 921492"/>
                <a:gd name="connsiteX1" fmla="*/ 92149 w 1451168"/>
                <a:gd name="connsiteY1" fmla="*/ 0 h 921492"/>
                <a:gd name="connsiteX2" fmla="*/ 1359019 w 1451168"/>
                <a:gd name="connsiteY2" fmla="*/ 0 h 921492"/>
                <a:gd name="connsiteX3" fmla="*/ 1451168 w 1451168"/>
                <a:gd name="connsiteY3" fmla="*/ 92149 h 921492"/>
                <a:gd name="connsiteX4" fmla="*/ 1451168 w 1451168"/>
                <a:gd name="connsiteY4" fmla="*/ 829343 h 921492"/>
                <a:gd name="connsiteX5" fmla="*/ 1359019 w 1451168"/>
                <a:gd name="connsiteY5" fmla="*/ 921492 h 921492"/>
                <a:gd name="connsiteX6" fmla="*/ 92149 w 1451168"/>
                <a:gd name="connsiteY6" fmla="*/ 921492 h 921492"/>
                <a:gd name="connsiteX7" fmla="*/ 0 w 1451168"/>
                <a:gd name="connsiteY7" fmla="*/ 829343 h 921492"/>
                <a:gd name="connsiteX8" fmla="*/ 0 w 1451168"/>
                <a:gd name="connsiteY8" fmla="*/ 92149 h 9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168" h="921492">
                  <a:moveTo>
                    <a:pt x="0" y="92149"/>
                  </a:moveTo>
                  <a:cubicBezTo>
                    <a:pt x="0" y="41257"/>
                    <a:pt x="41257" y="0"/>
                    <a:pt x="92149" y="0"/>
                  </a:cubicBezTo>
                  <a:lnTo>
                    <a:pt x="1359019" y="0"/>
                  </a:lnTo>
                  <a:cubicBezTo>
                    <a:pt x="1409911" y="0"/>
                    <a:pt x="1451168" y="41257"/>
                    <a:pt x="1451168" y="92149"/>
                  </a:cubicBezTo>
                  <a:lnTo>
                    <a:pt x="1451168" y="829343"/>
                  </a:lnTo>
                  <a:cubicBezTo>
                    <a:pt x="1451168" y="880235"/>
                    <a:pt x="1409911" y="921492"/>
                    <a:pt x="1359019" y="921492"/>
                  </a:cubicBezTo>
                  <a:lnTo>
                    <a:pt x="92149" y="921492"/>
                  </a:lnTo>
                  <a:cubicBezTo>
                    <a:pt x="41257" y="921492"/>
                    <a:pt x="0" y="880235"/>
                    <a:pt x="0" y="829343"/>
                  </a:cubicBezTo>
                  <a:lnTo>
                    <a:pt x="0" y="92149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5090" tIns="65090" rIns="65090" bIns="6509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b="1" dirty="0" smtClean="0">
                  <a:solidFill>
                    <a:sysClr val="windowText" lastClr="000000"/>
                  </a:solidFill>
                  <a:latin typeface="Calibri"/>
                </a:rPr>
                <a:t>Forstingenieur*innen</a:t>
              </a:r>
              <a:endParaRPr lang="de-DE" sz="1400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7181405" y="3806479"/>
              <a:ext cx="1479332" cy="565765"/>
            </a:xfrm>
            <a:custGeom>
              <a:avLst/>
              <a:gdLst>
                <a:gd name="connsiteX0" fmla="*/ 0 w 1451168"/>
                <a:gd name="connsiteY0" fmla="*/ 92149 h 921492"/>
                <a:gd name="connsiteX1" fmla="*/ 92149 w 1451168"/>
                <a:gd name="connsiteY1" fmla="*/ 0 h 921492"/>
                <a:gd name="connsiteX2" fmla="*/ 1359019 w 1451168"/>
                <a:gd name="connsiteY2" fmla="*/ 0 h 921492"/>
                <a:gd name="connsiteX3" fmla="*/ 1451168 w 1451168"/>
                <a:gd name="connsiteY3" fmla="*/ 92149 h 921492"/>
                <a:gd name="connsiteX4" fmla="*/ 1451168 w 1451168"/>
                <a:gd name="connsiteY4" fmla="*/ 829343 h 921492"/>
                <a:gd name="connsiteX5" fmla="*/ 1359019 w 1451168"/>
                <a:gd name="connsiteY5" fmla="*/ 921492 h 921492"/>
                <a:gd name="connsiteX6" fmla="*/ 92149 w 1451168"/>
                <a:gd name="connsiteY6" fmla="*/ 921492 h 921492"/>
                <a:gd name="connsiteX7" fmla="*/ 0 w 1451168"/>
                <a:gd name="connsiteY7" fmla="*/ 829343 h 921492"/>
                <a:gd name="connsiteX8" fmla="*/ 0 w 1451168"/>
                <a:gd name="connsiteY8" fmla="*/ 92149 h 92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1168" h="921492">
                  <a:moveTo>
                    <a:pt x="0" y="92149"/>
                  </a:moveTo>
                  <a:cubicBezTo>
                    <a:pt x="0" y="41257"/>
                    <a:pt x="41257" y="0"/>
                    <a:pt x="92149" y="0"/>
                  </a:cubicBezTo>
                  <a:lnTo>
                    <a:pt x="1359019" y="0"/>
                  </a:lnTo>
                  <a:cubicBezTo>
                    <a:pt x="1409911" y="0"/>
                    <a:pt x="1451168" y="41257"/>
                    <a:pt x="1451168" y="92149"/>
                  </a:cubicBezTo>
                  <a:lnTo>
                    <a:pt x="1451168" y="829343"/>
                  </a:lnTo>
                  <a:cubicBezTo>
                    <a:pt x="1451168" y="880235"/>
                    <a:pt x="1409911" y="921492"/>
                    <a:pt x="1359019" y="921492"/>
                  </a:cubicBezTo>
                  <a:lnTo>
                    <a:pt x="92149" y="921492"/>
                  </a:lnTo>
                  <a:cubicBezTo>
                    <a:pt x="41257" y="921492"/>
                    <a:pt x="0" y="880235"/>
                    <a:pt x="0" y="829343"/>
                  </a:cubicBezTo>
                  <a:lnTo>
                    <a:pt x="0" y="92149"/>
                  </a:lnTo>
                  <a:close/>
                </a:path>
              </a:pathLst>
            </a:custGeom>
            <a:solidFill>
              <a:srgbClr val="92D050"/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65090" tIns="65090" rIns="65090" bIns="6509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de-DE" sz="1400" b="1" dirty="0" smtClean="0">
                  <a:solidFill>
                    <a:sysClr val="windowText" lastClr="000000"/>
                  </a:solidFill>
                  <a:latin typeface="Calibri"/>
                </a:rPr>
                <a:t>Techniker*innen </a:t>
              </a:r>
              <a:r>
                <a:rPr lang="de-DE" sz="1400" b="1" dirty="0">
                  <a:solidFill>
                    <a:sysClr val="windowText" lastClr="000000"/>
                  </a:solidFill>
                  <a:latin typeface="Calibri"/>
                </a:rPr>
                <a:t>für Gartenbau</a:t>
              </a:r>
            </a:p>
          </p:txBody>
        </p:sp>
      </p:grpSp>
      <p:sp>
        <p:nvSpPr>
          <p:cNvPr id="16387" name="Titel 3"/>
          <p:cNvSpPr txBox="1">
            <a:spLocks/>
          </p:cNvSpPr>
          <p:nvPr/>
        </p:nvSpPr>
        <p:spPr bwMode="auto">
          <a:xfrm>
            <a:off x="0" y="1276350"/>
            <a:ext cx="9906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de-DE" sz="3200" smtClean="0">
                <a:solidFill>
                  <a:srgbClr val="336699"/>
                </a:solidFill>
                <a:latin typeface="Calibri" pitchFamily="32" charset="0"/>
              </a:rPr>
              <a:t>Das Bayerische Anerkennungsgesetz</a:t>
            </a:r>
          </a:p>
        </p:txBody>
      </p:sp>
      <p:cxnSp>
        <p:nvCxnSpPr>
          <p:cNvPr id="33" name="Gerade Verbindung 32"/>
          <p:cNvCxnSpPr/>
          <p:nvPr/>
        </p:nvCxnSpPr>
        <p:spPr>
          <a:xfrm>
            <a:off x="-1423988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flipH="1">
            <a:off x="1625651" y="4000500"/>
            <a:ext cx="268287" cy="2508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>
            <a:off x="7102475" y="4010025"/>
            <a:ext cx="684213" cy="32385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 flipH="1">
            <a:off x="6305550" y="4010025"/>
            <a:ext cx="215900" cy="323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376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509588" y="1649413"/>
            <a:ext cx="9039225" cy="46730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Font typeface="Wingdings" pitchFamily="2" charset="2"/>
              <a:buNone/>
              <a:defRPr/>
            </a:pPr>
            <a:r>
              <a:rPr lang="de-DE" dirty="0" smtClean="0">
                <a:solidFill>
                  <a:srgbClr val="336699"/>
                </a:solidFill>
                <a:latin typeface="Calibri" pitchFamily="34" charset="0"/>
                <a:ea typeface="+mj-ea"/>
                <a:cs typeface="Calibri" pitchFamily="34" charset="0"/>
              </a:rPr>
              <a:t>	Ausweitung </a:t>
            </a:r>
            <a:r>
              <a:rPr lang="de-DE" dirty="0">
                <a:solidFill>
                  <a:srgbClr val="336699"/>
                </a:solidFill>
                <a:latin typeface="Calibri" pitchFamily="34" charset="0"/>
                <a:ea typeface="+mj-ea"/>
                <a:cs typeface="Calibri" pitchFamily="34" charset="0"/>
              </a:rPr>
              <a:t>des </a:t>
            </a:r>
            <a:r>
              <a:rPr lang="de-DE" dirty="0" smtClean="0">
                <a:solidFill>
                  <a:srgbClr val="336699"/>
                </a:solidFill>
                <a:latin typeface="Calibri" pitchFamily="34" charset="0"/>
                <a:ea typeface="+mj-ea"/>
                <a:cs typeface="Calibri" pitchFamily="34" charset="0"/>
              </a:rPr>
              <a:t>Rechtsanspruchs</a:t>
            </a:r>
          </a:p>
          <a:p>
            <a:pPr marL="742950" indent="-742950">
              <a:buClrTx/>
              <a:buFont typeface="+mj-lt"/>
              <a:buAutoNum type="alphaLcPeriod"/>
              <a:defRPr/>
            </a:pPr>
            <a:endParaRPr lang="de-DE" sz="105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lvl="3" indent="-457200">
              <a:buClrTx/>
              <a:buFont typeface="Arial" pitchFamily="34" charset="0"/>
              <a:buChar char="•"/>
              <a:defRPr/>
            </a:pPr>
            <a:r>
              <a:rPr lang="de-DE" sz="2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Anspruch auf ein Anerkennungsverfahren für alle </a:t>
            </a:r>
            <a:r>
              <a:rPr lang="de-DE" sz="28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Inhaber*innen </a:t>
            </a:r>
            <a:r>
              <a:rPr lang="de-DE" sz="2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eines ausländischen </a:t>
            </a:r>
            <a:r>
              <a:rPr lang="de-DE" sz="28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Berufsabschlusses</a:t>
            </a:r>
          </a:p>
          <a:p>
            <a:pPr marL="1371600" lvl="5" indent="-457200">
              <a:buClrTx/>
              <a:defRPr/>
            </a:pPr>
            <a:r>
              <a:rPr lang="de-DE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Vor dem Anerkennungsgesetz</a:t>
            </a:r>
          </a:p>
          <a:p>
            <a:pPr marL="457200" lvl="3" indent="-457200">
              <a:buClrTx/>
              <a:buFont typeface="Arial" pitchFamily="34" charset="0"/>
              <a:buChar char="•"/>
              <a:defRPr/>
            </a:pPr>
            <a:endParaRPr lang="de-DE" sz="28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lvl="3" indent="-457200">
              <a:buClrTx/>
              <a:buFont typeface="Arial" pitchFamily="34" charset="0"/>
              <a:buChar char="•"/>
              <a:defRPr/>
            </a:pPr>
            <a:endParaRPr lang="de-DE" sz="28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  <a:defRPr/>
            </a:pPr>
            <a:endParaRPr lang="de-DE" sz="28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257300" lvl="5" indent="-342900">
              <a:buClrTx/>
              <a:defRPr/>
            </a:pPr>
            <a:r>
              <a:rPr lang="de-DE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Ab 1.April 2012</a:t>
            </a:r>
          </a:p>
          <a:p>
            <a:pPr marL="0" lvl="3" indent="0">
              <a:buClrTx/>
              <a:buFont typeface="Wingdings" pitchFamily="2" charset="2"/>
              <a:buNone/>
              <a:defRPr/>
            </a:pPr>
            <a:endParaRPr lang="de-DE" sz="28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  <a:defRPr/>
            </a:pPr>
            <a:endParaRPr lang="de-DE" sz="28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2">
              <a:buClrTx/>
              <a:defRPr/>
            </a:pPr>
            <a:endParaRPr lang="de-DE" sz="20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3" indent="0">
              <a:buClr>
                <a:srgbClr val="99CC00"/>
              </a:buClr>
              <a:buFont typeface="Wingdings" pitchFamily="2" charset="2"/>
              <a:buNone/>
              <a:defRPr/>
            </a:pPr>
            <a:endParaRPr lang="de-DE" sz="28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rgbClr val="99CC00"/>
              </a:buClr>
              <a:buFont typeface="Wingdings" pitchFamily="2" charset="2"/>
              <a:buNone/>
              <a:defRPr/>
            </a:pPr>
            <a:endParaRPr lang="de-DE" kern="0" dirty="0">
              <a:solidFill>
                <a:srgbClr val="000000"/>
              </a:solidFill>
              <a:latin typeface="ITC Officina Sans Book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941388" y="3759200"/>
            <a:ext cx="2193925" cy="1079500"/>
          </a:xfrm>
          <a:prstGeom prst="ellipse">
            <a:avLst/>
          </a:prstGeom>
          <a:solidFill>
            <a:schemeClr val="accent1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/>
              <a:t>Spätaus- </a:t>
            </a:r>
            <a:r>
              <a:rPr lang="de-DE" sz="1600" dirty="0" err="1"/>
              <a:t>siedler</a:t>
            </a:r>
            <a:endParaRPr lang="de-DE" sz="1600" dirty="0"/>
          </a:p>
          <a:p>
            <a:pPr algn="ctr">
              <a:defRPr/>
            </a:pPr>
            <a:r>
              <a:rPr lang="de-DE" sz="1600" dirty="0"/>
              <a:t>(Anerkennung)</a:t>
            </a:r>
          </a:p>
        </p:txBody>
      </p:sp>
      <p:sp>
        <p:nvSpPr>
          <p:cNvPr id="5" name="Ellipse 4"/>
          <p:cNvSpPr/>
          <p:nvPr/>
        </p:nvSpPr>
        <p:spPr>
          <a:xfrm>
            <a:off x="3262313" y="3759200"/>
            <a:ext cx="2968625" cy="10795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/>
              <a:t>EU-Angehörige</a:t>
            </a:r>
          </a:p>
          <a:p>
            <a:pPr algn="ctr">
              <a:defRPr/>
            </a:pPr>
            <a:r>
              <a:rPr lang="de-DE" sz="1600" dirty="0"/>
              <a:t>(z.T. Anerkennung)</a:t>
            </a:r>
          </a:p>
        </p:txBody>
      </p:sp>
      <p:sp>
        <p:nvSpPr>
          <p:cNvPr id="6" name="Ellipse 5"/>
          <p:cNvSpPr/>
          <p:nvPr/>
        </p:nvSpPr>
        <p:spPr>
          <a:xfrm>
            <a:off x="6408738" y="3759200"/>
            <a:ext cx="3044825" cy="10795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/>
              <a:t>Drittstaats-angehörige</a:t>
            </a:r>
          </a:p>
          <a:p>
            <a:pPr algn="ctr">
              <a:defRPr/>
            </a:pPr>
            <a:r>
              <a:rPr lang="de-DE" sz="1600" dirty="0"/>
              <a:t>(keine Anerkennung)</a:t>
            </a:r>
          </a:p>
        </p:txBody>
      </p:sp>
      <p:sp>
        <p:nvSpPr>
          <p:cNvPr id="7" name="Ellipse 6"/>
          <p:cNvSpPr/>
          <p:nvPr/>
        </p:nvSpPr>
        <p:spPr>
          <a:xfrm>
            <a:off x="996950" y="5686425"/>
            <a:ext cx="8239125" cy="9096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/>
              <a:t>EU-Angehörige                                      Spätaussiedler Drittstaatsangehörige</a:t>
            </a:r>
          </a:p>
        </p:txBody>
      </p:sp>
    </p:spTree>
    <p:extLst>
      <p:ext uri="{BB962C8B-B14F-4D97-AF65-F5344CB8AC3E}">
        <p14:creationId xmlns:p14="http://schemas.microsoft.com/office/powerpoint/2010/main" val="2476723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509588" y="1649413"/>
            <a:ext cx="9039225" cy="4046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de-DE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	Ausweitung </a:t>
            </a:r>
            <a:r>
              <a:rPr lang="de-DE" dirty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des </a:t>
            </a:r>
            <a:r>
              <a:rPr lang="de-DE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Rechtsanspruchs</a:t>
            </a:r>
          </a:p>
          <a:p>
            <a:pPr marL="742950" indent="-742950">
              <a:buClrTx/>
              <a:buFont typeface="+mj-lt"/>
              <a:buAutoNum type="alphaLcPeriod"/>
              <a:defRPr/>
            </a:pPr>
            <a:endParaRPr lang="de-DE" sz="105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7200" lvl="3" indent="-457200">
              <a:buClrTx/>
              <a:buFont typeface="Arial" pitchFamily="34" charset="0"/>
              <a:buChar char="•"/>
              <a:defRPr/>
            </a:pPr>
            <a:r>
              <a:rPr lang="de-DE" sz="28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Anträge </a:t>
            </a:r>
            <a:r>
              <a:rPr lang="de-DE" sz="2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aus dem Ausland sind </a:t>
            </a:r>
            <a:r>
              <a:rPr lang="de-DE" sz="28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möglich</a:t>
            </a:r>
          </a:p>
          <a:p>
            <a:pPr marL="0" lvl="3" indent="0">
              <a:buClrTx/>
              <a:buFont typeface="Wingdings" pitchFamily="2" charset="2"/>
              <a:buNone/>
              <a:defRPr/>
            </a:pPr>
            <a:endParaRPr lang="de-DE" sz="28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3" indent="0">
              <a:buClrTx/>
              <a:buFont typeface="Wingdings" pitchFamily="2" charset="2"/>
              <a:buNone/>
              <a:defRPr/>
            </a:pPr>
            <a:endParaRPr lang="de-DE" sz="28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  <a:defRPr/>
            </a:pPr>
            <a:endParaRPr lang="de-DE" sz="28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3" indent="0">
              <a:buClrTx/>
              <a:buFont typeface="Wingdings" pitchFamily="2" charset="2"/>
              <a:buNone/>
              <a:defRPr/>
            </a:pPr>
            <a:endParaRPr lang="de-DE" sz="28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  <a:defRPr/>
            </a:pPr>
            <a:endParaRPr lang="de-DE" sz="28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2">
              <a:buClrTx/>
              <a:defRPr/>
            </a:pPr>
            <a:endParaRPr lang="de-DE" sz="20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3" indent="0">
              <a:buClr>
                <a:srgbClr val="99CC00"/>
              </a:buClr>
              <a:buFont typeface="Wingdings" pitchFamily="2" charset="2"/>
              <a:buNone/>
              <a:defRPr/>
            </a:pPr>
            <a:endParaRPr lang="de-DE" sz="28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rgbClr val="99CC00"/>
              </a:buClr>
              <a:buFont typeface="Wingdings" pitchFamily="2" charset="2"/>
              <a:buNone/>
              <a:defRPr/>
            </a:pPr>
            <a:endParaRPr lang="de-DE" kern="0" dirty="0">
              <a:solidFill>
                <a:srgbClr val="000000"/>
              </a:solidFill>
              <a:latin typeface="ITC Officina Sans Book"/>
            </a:endParaRPr>
          </a:p>
        </p:txBody>
      </p:sp>
    </p:spTree>
    <p:extLst>
      <p:ext uri="{BB962C8B-B14F-4D97-AF65-F5344CB8AC3E}">
        <p14:creationId xmlns:p14="http://schemas.microsoft.com/office/powerpoint/2010/main" val="255835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509588" y="1649413"/>
            <a:ext cx="9039225" cy="4046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None/>
              <a:defRPr/>
            </a:pPr>
            <a:r>
              <a:rPr lang="de-DE" dirty="0" smtClean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	Unabhängigkeit </a:t>
            </a:r>
            <a:r>
              <a:rPr lang="de-DE" dirty="0">
                <a:solidFill>
                  <a:srgbClr val="336699"/>
                </a:solidFill>
                <a:latin typeface="Calibri" pitchFamily="34" charset="0"/>
                <a:cs typeface="Calibri" pitchFamily="34" charset="0"/>
              </a:rPr>
              <a:t>von Staatsangehörigkeit</a:t>
            </a:r>
          </a:p>
          <a:p>
            <a:pPr marL="742950" indent="-742950">
              <a:buClrTx/>
              <a:buFont typeface="+mj-lt"/>
              <a:buAutoNum type="alphaLcPeriod" startAt="2"/>
              <a:defRPr/>
            </a:pPr>
            <a:endParaRPr lang="de-DE" sz="105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  <a:defRPr/>
            </a:pPr>
            <a:r>
              <a:rPr lang="de-DE" sz="2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Entscheidend ist  nur die Qualität der Berufsqualifikation.</a:t>
            </a:r>
          </a:p>
          <a:p>
            <a:pPr marL="0" lvl="3" indent="0">
              <a:buClrTx/>
              <a:buFont typeface="Wingdings" pitchFamily="2" charset="2"/>
              <a:buNone/>
              <a:defRPr/>
            </a:pPr>
            <a:endParaRPr lang="de-DE" sz="28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  <a:defRPr/>
            </a:pPr>
            <a:endParaRPr lang="de-DE" sz="28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3" indent="0">
              <a:buClrTx/>
              <a:buFont typeface="Wingdings" pitchFamily="2" charset="2"/>
              <a:buNone/>
              <a:defRPr/>
            </a:pPr>
            <a:endParaRPr lang="de-DE" sz="28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Tx/>
              <a:buFont typeface="Arial" pitchFamily="34" charset="0"/>
              <a:buChar char="•"/>
              <a:defRPr/>
            </a:pPr>
            <a:endParaRPr lang="de-DE" sz="28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2">
              <a:buClrTx/>
              <a:defRPr/>
            </a:pPr>
            <a:endParaRPr lang="de-DE" sz="2000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lvl="3" indent="0">
              <a:buClr>
                <a:srgbClr val="99CC00"/>
              </a:buClr>
              <a:buFont typeface="Wingdings" pitchFamily="2" charset="2"/>
              <a:buNone/>
              <a:defRPr/>
            </a:pPr>
            <a:endParaRPr lang="de-DE" sz="28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rgbClr val="99CC00"/>
              </a:buClr>
              <a:buFont typeface="Wingdings" pitchFamily="2" charset="2"/>
              <a:buNone/>
              <a:defRPr/>
            </a:pPr>
            <a:endParaRPr lang="de-DE" kern="0" dirty="0">
              <a:solidFill>
                <a:srgbClr val="000000"/>
              </a:solidFill>
              <a:latin typeface="ITC Officina Sans Book"/>
            </a:endParaRPr>
          </a:p>
        </p:txBody>
      </p:sp>
    </p:spTree>
    <p:extLst>
      <p:ext uri="{BB962C8B-B14F-4D97-AF65-F5344CB8AC3E}">
        <p14:creationId xmlns:p14="http://schemas.microsoft.com/office/powerpoint/2010/main" val="3950967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rect">
            <a:fillToRect l="100000" t="100000"/>
          </a:path>
          <a:tileRect r="-100000" b="-100000"/>
        </a:gradFill>
        <a:ln>
          <a:noFill/>
        </a:ln>
      </a:spPr>
      <a:bodyPr anchor="ctr"/>
      <a:lstStyle>
        <a:defPPr algn="ctr">
          <a:defRPr dirty="0">
            <a:solidFill>
              <a:srgbClr val="99CACA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614</Words>
  <Application>Microsoft Office PowerPoint</Application>
  <PresentationFormat>A4-Papier (210 x 297 mm)</PresentationFormat>
  <Paragraphs>189</Paragraphs>
  <Slides>18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ITC Officina Sans Book</vt:lpstr>
      <vt:lpstr>Symbol</vt:lpstr>
      <vt:lpstr>Times New Roman</vt:lpstr>
      <vt:lpstr>Wingdings</vt:lpstr>
      <vt:lpstr>Standarddesign</vt:lpstr>
      <vt:lpstr>PowerPoint-Präsentation</vt:lpstr>
      <vt:lpstr>PowerPoint-Präsentation</vt:lpstr>
      <vt:lpstr>PowerPoint-Präsentation</vt:lpstr>
      <vt:lpstr>Formen der Anerkennung von ausländischen Qualifikationen  </vt:lpstr>
      <vt:lpstr>Anwendungsbereich des Anerkennungsgesetzes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ZWH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Netzwerk</dc:title>
  <dc:creator>Reymann</dc:creator>
  <cp:lastModifiedBy>Yuliya Jabbari</cp:lastModifiedBy>
  <cp:revision>521</cp:revision>
  <cp:lastPrinted>2021-02-17T12:48:36Z</cp:lastPrinted>
  <dcterms:created xsi:type="dcterms:W3CDTF">2005-03-10T11:43:20Z</dcterms:created>
  <dcterms:modified xsi:type="dcterms:W3CDTF">2022-06-10T11:58:05Z</dcterms:modified>
</cp:coreProperties>
</file>